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72" r:id="rId3"/>
    <p:sldId id="259" r:id="rId4"/>
    <p:sldId id="266" r:id="rId5"/>
    <p:sldId id="261" r:id="rId6"/>
    <p:sldId id="262" r:id="rId7"/>
    <p:sldId id="263" r:id="rId8"/>
    <p:sldId id="268" r:id="rId9"/>
    <p:sldId id="269" r:id="rId10"/>
    <p:sldId id="278" r:id="rId11"/>
    <p:sldId id="279" r:id="rId12"/>
    <p:sldId id="276" r:id="rId1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EAFF"/>
    <a:srgbClr val="112B4B"/>
    <a:srgbClr val="0B1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1" autoAdjust="0"/>
    <p:restoredTop sz="78087" autoAdjust="0"/>
  </p:normalViewPr>
  <p:slideViewPr>
    <p:cSldViewPr>
      <p:cViewPr>
        <p:scale>
          <a:sx n="184" d="100"/>
          <a:sy n="184" d="100"/>
        </p:scale>
        <p:origin x="-282" y="-9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9264A-CAA0-4C42-9ABE-54A04F31ECC9}" type="doc">
      <dgm:prSet loTypeId="urn:microsoft.com/office/officeart/2005/8/layout/chevron1" loCatId="process" qsTypeId="urn:microsoft.com/office/officeart/2005/8/quickstyle/simple1" qsCatId="simple" csTypeId="urn:microsoft.com/office/officeart/2005/8/colors/accent1_2" csCatId="accent1" phldr="1"/>
      <dgm:spPr/>
    </dgm:pt>
    <dgm:pt modelId="{8027FE93-5B79-411E-BF0A-3492B33B65C8}">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Снимок образца </a:t>
          </a:r>
          <a:endParaRPr lang="ru-RU" sz="900" kern="1200" dirty="0">
            <a:solidFill>
              <a:schemeClr val="tx1"/>
            </a:solidFill>
            <a:latin typeface="HelveticaNeueCyr" panose="02000503040000020004" pitchFamily="2" charset="-52"/>
            <a:ea typeface="+mn-ea"/>
            <a:cs typeface="+mn-cs"/>
          </a:endParaRPr>
        </a:p>
      </dgm:t>
    </dgm:pt>
    <dgm:pt modelId="{9F9CBC46-BAD5-486C-81CB-80F62BCB99E3}" type="parTrans" cxnId="{EDA3F5BD-38F7-453B-97C2-1A6ECDFC779D}">
      <dgm:prSet/>
      <dgm:spPr/>
      <dgm:t>
        <a:bodyPr/>
        <a:lstStyle/>
        <a:p>
          <a:endParaRPr lang="ru-RU"/>
        </a:p>
      </dgm:t>
    </dgm:pt>
    <dgm:pt modelId="{DE93B9AA-8A90-4806-BC56-307377344494}" type="sibTrans" cxnId="{EDA3F5BD-38F7-453B-97C2-1A6ECDFC779D}">
      <dgm:prSet/>
      <dgm:spPr/>
      <dgm:t>
        <a:bodyPr/>
        <a:lstStyle/>
        <a:p>
          <a:endParaRPr lang="ru-RU"/>
        </a:p>
      </dgm:t>
    </dgm:pt>
    <dgm:pt modelId="{14FC4B08-6697-4747-82F7-1563D28F1B57}">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Создание шаблона</a:t>
          </a:r>
          <a:endParaRPr lang="ru-RU" sz="900" kern="1200" dirty="0">
            <a:solidFill>
              <a:schemeClr val="tx1"/>
            </a:solidFill>
            <a:latin typeface="HelveticaNeueCyr" panose="02000503040000020004" pitchFamily="2" charset="-52"/>
            <a:ea typeface="+mn-ea"/>
            <a:cs typeface="+mn-cs"/>
          </a:endParaRPr>
        </a:p>
      </dgm:t>
    </dgm:pt>
    <dgm:pt modelId="{6DBBEE2C-0266-400D-A722-99311F71B2F2}" type="parTrans" cxnId="{06874B67-DEAD-48C7-A3F4-2F43D016DC4F}">
      <dgm:prSet/>
      <dgm:spPr/>
      <dgm:t>
        <a:bodyPr/>
        <a:lstStyle/>
        <a:p>
          <a:endParaRPr lang="ru-RU"/>
        </a:p>
      </dgm:t>
    </dgm:pt>
    <dgm:pt modelId="{AE4B2584-0E3A-4F04-869F-F809034665B1}" type="sibTrans" cxnId="{06874B67-DEAD-48C7-A3F4-2F43D016DC4F}">
      <dgm:prSet/>
      <dgm:spPr/>
      <dgm:t>
        <a:bodyPr/>
        <a:lstStyle/>
        <a:p>
          <a:endParaRPr lang="ru-RU"/>
        </a:p>
      </dgm:t>
    </dgm:pt>
    <dgm:pt modelId="{973D7D3D-9655-4F60-B309-6E80FC236672}">
      <dgm:prSet phldrT="[Текст]"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Сравнение биометрических данных с шаблоном </a:t>
          </a:r>
          <a:endParaRPr lang="ru-RU" sz="900" kern="1200" dirty="0">
            <a:solidFill>
              <a:schemeClr val="tx1"/>
            </a:solidFill>
            <a:latin typeface="HelveticaNeueCyr" panose="02000503040000020004" pitchFamily="2" charset="-52"/>
            <a:ea typeface="+mn-ea"/>
            <a:cs typeface="+mn-cs"/>
          </a:endParaRPr>
        </a:p>
      </dgm:t>
    </dgm:pt>
    <dgm:pt modelId="{551C61CF-7769-4046-82C0-B783253AC909}" type="parTrans" cxnId="{09E5B0AE-8959-4DBA-B7FB-6E26BC2380BA}">
      <dgm:prSet/>
      <dgm:spPr/>
      <dgm:t>
        <a:bodyPr/>
        <a:lstStyle/>
        <a:p>
          <a:endParaRPr lang="ru-RU"/>
        </a:p>
      </dgm:t>
    </dgm:pt>
    <dgm:pt modelId="{BE6D80FE-FFE4-4551-BD8F-4F3C2F727E50}" type="sibTrans" cxnId="{09E5B0AE-8959-4DBA-B7FB-6E26BC2380BA}">
      <dgm:prSet/>
      <dgm:spPr/>
      <dgm:t>
        <a:bodyPr/>
        <a:lstStyle/>
        <a:p>
          <a:endParaRPr lang="ru-RU"/>
        </a:p>
      </dgm:t>
    </dgm:pt>
    <dgm:pt modelId="{D3648AEA-F942-4163-B992-75824B3CFEE1}">
      <dgm:prSet custT="1"/>
      <dgm:spPr>
        <a:solidFill>
          <a:schemeClr val="bg1"/>
        </a:solidFill>
        <a:ln>
          <a:solidFill>
            <a:srgbClr val="CAEAFF"/>
          </a:solidFill>
        </a:ln>
      </dgm:spPr>
      <dgm:t>
        <a:bodyPr/>
        <a:lstStyle/>
        <a:p>
          <a:r>
            <a:rPr lang="ru-RU" sz="900" kern="1200" dirty="0" smtClean="0">
              <a:solidFill>
                <a:schemeClr val="tx1"/>
              </a:solidFill>
              <a:latin typeface="HelveticaNeueCyr" panose="02000503040000020004" pitchFamily="2" charset="-52"/>
              <a:ea typeface="+mn-ea"/>
              <a:cs typeface="+mn-cs"/>
            </a:rPr>
            <a:t>Результат</a:t>
          </a:r>
          <a:endParaRPr lang="ru-RU" sz="900" kern="1200" dirty="0">
            <a:solidFill>
              <a:schemeClr val="tx1"/>
            </a:solidFill>
            <a:latin typeface="HelveticaNeueCyr" panose="02000503040000020004" pitchFamily="2" charset="-52"/>
            <a:ea typeface="+mn-ea"/>
            <a:cs typeface="+mn-cs"/>
          </a:endParaRPr>
        </a:p>
      </dgm:t>
    </dgm:pt>
    <dgm:pt modelId="{BFE90D3A-527A-4F5F-8F85-2B9E208C509D}" type="parTrans" cxnId="{176F36D1-51D9-4FEE-A6C4-8A164A5F715F}">
      <dgm:prSet/>
      <dgm:spPr/>
      <dgm:t>
        <a:bodyPr/>
        <a:lstStyle/>
        <a:p>
          <a:endParaRPr lang="ru-RU"/>
        </a:p>
      </dgm:t>
    </dgm:pt>
    <dgm:pt modelId="{DAF15CBB-E4A4-4637-9C02-8880710559EE}" type="sibTrans" cxnId="{176F36D1-51D9-4FEE-A6C4-8A164A5F715F}">
      <dgm:prSet/>
      <dgm:spPr/>
      <dgm:t>
        <a:bodyPr/>
        <a:lstStyle/>
        <a:p>
          <a:endParaRPr lang="ru-RU"/>
        </a:p>
      </dgm:t>
    </dgm:pt>
    <dgm:pt modelId="{93415817-FE7F-49C5-B5EF-5757D8701729}" type="pres">
      <dgm:prSet presAssocID="{4449264A-CAA0-4C42-9ABE-54A04F31ECC9}" presName="Name0" presStyleCnt="0">
        <dgm:presLayoutVars>
          <dgm:dir/>
          <dgm:animLvl val="lvl"/>
          <dgm:resizeHandles val="exact"/>
        </dgm:presLayoutVars>
      </dgm:prSet>
      <dgm:spPr/>
    </dgm:pt>
    <dgm:pt modelId="{359CB0A1-DAC5-4C1C-ABE2-00841503A5A6}" type="pres">
      <dgm:prSet presAssocID="{8027FE93-5B79-411E-BF0A-3492B33B65C8}" presName="parTxOnly" presStyleLbl="node1" presStyleIdx="0" presStyleCnt="4" custScaleX="106187" custLinFactNeighborX="-54307" custLinFactNeighborY="4500">
        <dgm:presLayoutVars>
          <dgm:chMax val="0"/>
          <dgm:chPref val="0"/>
          <dgm:bulletEnabled val="1"/>
        </dgm:presLayoutVars>
      </dgm:prSet>
      <dgm:spPr/>
      <dgm:t>
        <a:bodyPr/>
        <a:lstStyle/>
        <a:p>
          <a:endParaRPr lang="ru-RU"/>
        </a:p>
      </dgm:t>
    </dgm:pt>
    <dgm:pt modelId="{CD3CD75A-75EF-415E-90BB-C60D5A47DB5B}" type="pres">
      <dgm:prSet presAssocID="{DE93B9AA-8A90-4806-BC56-307377344494}" presName="parTxOnlySpace" presStyleCnt="0"/>
      <dgm:spPr/>
    </dgm:pt>
    <dgm:pt modelId="{30092618-F3F2-4AD3-9F1E-043C101BF7C1}" type="pres">
      <dgm:prSet presAssocID="{14FC4B08-6697-4747-82F7-1563D28F1B57}" presName="parTxOnly" presStyleLbl="node1" presStyleIdx="1" presStyleCnt="4" custScaleX="105792">
        <dgm:presLayoutVars>
          <dgm:chMax val="0"/>
          <dgm:chPref val="0"/>
          <dgm:bulletEnabled val="1"/>
        </dgm:presLayoutVars>
      </dgm:prSet>
      <dgm:spPr/>
      <dgm:t>
        <a:bodyPr/>
        <a:lstStyle/>
        <a:p>
          <a:endParaRPr lang="ru-RU"/>
        </a:p>
      </dgm:t>
    </dgm:pt>
    <dgm:pt modelId="{45D78DB3-79B0-4475-AE53-52E622862533}" type="pres">
      <dgm:prSet presAssocID="{AE4B2584-0E3A-4F04-869F-F809034665B1}" presName="parTxOnlySpace" presStyleCnt="0"/>
      <dgm:spPr/>
    </dgm:pt>
    <dgm:pt modelId="{52F5F4CC-1BFD-47A9-B03C-A753CB101D33}" type="pres">
      <dgm:prSet presAssocID="{973D7D3D-9655-4F60-B309-6E80FC236672}" presName="parTxOnly" presStyleLbl="node1" presStyleIdx="2" presStyleCnt="4" custScaleX="112528">
        <dgm:presLayoutVars>
          <dgm:chMax val="0"/>
          <dgm:chPref val="0"/>
          <dgm:bulletEnabled val="1"/>
        </dgm:presLayoutVars>
      </dgm:prSet>
      <dgm:spPr/>
      <dgm:t>
        <a:bodyPr/>
        <a:lstStyle/>
        <a:p>
          <a:endParaRPr lang="ru-RU"/>
        </a:p>
      </dgm:t>
    </dgm:pt>
    <dgm:pt modelId="{BECA3978-98CE-4FC0-B658-7C3806F3E806}" type="pres">
      <dgm:prSet presAssocID="{BE6D80FE-FFE4-4551-BD8F-4F3C2F727E50}" presName="parTxOnlySpace" presStyleCnt="0"/>
      <dgm:spPr/>
    </dgm:pt>
    <dgm:pt modelId="{D56BF5A0-F3F7-47B2-864D-A9EA6B1DA1A7}" type="pres">
      <dgm:prSet presAssocID="{D3648AEA-F942-4163-B992-75824B3CFEE1}" presName="parTxOnly" presStyleLbl="node1" presStyleIdx="3" presStyleCnt="4">
        <dgm:presLayoutVars>
          <dgm:chMax val="0"/>
          <dgm:chPref val="0"/>
          <dgm:bulletEnabled val="1"/>
        </dgm:presLayoutVars>
      </dgm:prSet>
      <dgm:spPr/>
      <dgm:t>
        <a:bodyPr/>
        <a:lstStyle/>
        <a:p>
          <a:endParaRPr lang="ru-RU"/>
        </a:p>
      </dgm:t>
    </dgm:pt>
  </dgm:ptLst>
  <dgm:cxnLst>
    <dgm:cxn modelId="{06874B67-DEAD-48C7-A3F4-2F43D016DC4F}" srcId="{4449264A-CAA0-4C42-9ABE-54A04F31ECC9}" destId="{14FC4B08-6697-4747-82F7-1563D28F1B57}" srcOrd="1" destOrd="0" parTransId="{6DBBEE2C-0266-400D-A722-99311F71B2F2}" sibTransId="{AE4B2584-0E3A-4F04-869F-F809034665B1}"/>
    <dgm:cxn modelId="{755EC0A1-40B7-4617-AF7F-A7CEE26B89F7}" type="presOf" srcId="{D3648AEA-F942-4163-B992-75824B3CFEE1}" destId="{D56BF5A0-F3F7-47B2-864D-A9EA6B1DA1A7}" srcOrd="0" destOrd="0" presId="urn:microsoft.com/office/officeart/2005/8/layout/chevron1"/>
    <dgm:cxn modelId="{EDA3F5BD-38F7-453B-97C2-1A6ECDFC779D}" srcId="{4449264A-CAA0-4C42-9ABE-54A04F31ECC9}" destId="{8027FE93-5B79-411E-BF0A-3492B33B65C8}" srcOrd="0" destOrd="0" parTransId="{9F9CBC46-BAD5-486C-81CB-80F62BCB99E3}" sibTransId="{DE93B9AA-8A90-4806-BC56-307377344494}"/>
    <dgm:cxn modelId="{09E5B0AE-8959-4DBA-B7FB-6E26BC2380BA}" srcId="{4449264A-CAA0-4C42-9ABE-54A04F31ECC9}" destId="{973D7D3D-9655-4F60-B309-6E80FC236672}" srcOrd="2" destOrd="0" parTransId="{551C61CF-7769-4046-82C0-B783253AC909}" sibTransId="{BE6D80FE-FFE4-4551-BD8F-4F3C2F727E50}"/>
    <dgm:cxn modelId="{FBC56A4D-4819-4290-B3CB-287F8FD7E41B}" type="presOf" srcId="{8027FE93-5B79-411E-BF0A-3492B33B65C8}" destId="{359CB0A1-DAC5-4C1C-ABE2-00841503A5A6}" srcOrd="0" destOrd="0" presId="urn:microsoft.com/office/officeart/2005/8/layout/chevron1"/>
    <dgm:cxn modelId="{1672147E-C6F1-4A19-A803-F3E6732A8378}" type="presOf" srcId="{4449264A-CAA0-4C42-9ABE-54A04F31ECC9}" destId="{93415817-FE7F-49C5-B5EF-5757D8701729}" srcOrd="0" destOrd="0" presId="urn:microsoft.com/office/officeart/2005/8/layout/chevron1"/>
    <dgm:cxn modelId="{4256B63E-4C63-4496-A824-A48B16177876}" type="presOf" srcId="{14FC4B08-6697-4747-82F7-1563D28F1B57}" destId="{30092618-F3F2-4AD3-9F1E-043C101BF7C1}" srcOrd="0" destOrd="0" presId="urn:microsoft.com/office/officeart/2005/8/layout/chevron1"/>
    <dgm:cxn modelId="{73F74E86-85EA-4AFC-8227-F1C07157B8EA}" type="presOf" srcId="{973D7D3D-9655-4F60-B309-6E80FC236672}" destId="{52F5F4CC-1BFD-47A9-B03C-A753CB101D33}" srcOrd="0" destOrd="0" presId="urn:microsoft.com/office/officeart/2005/8/layout/chevron1"/>
    <dgm:cxn modelId="{176F36D1-51D9-4FEE-A6C4-8A164A5F715F}" srcId="{4449264A-CAA0-4C42-9ABE-54A04F31ECC9}" destId="{D3648AEA-F942-4163-B992-75824B3CFEE1}" srcOrd="3" destOrd="0" parTransId="{BFE90D3A-527A-4F5F-8F85-2B9E208C509D}" sibTransId="{DAF15CBB-E4A4-4637-9C02-8880710559EE}"/>
    <dgm:cxn modelId="{3DDCA19E-AA92-4471-89FC-0D51715BE727}" type="presParOf" srcId="{93415817-FE7F-49C5-B5EF-5757D8701729}" destId="{359CB0A1-DAC5-4C1C-ABE2-00841503A5A6}" srcOrd="0" destOrd="0" presId="urn:microsoft.com/office/officeart/2005/8/layout/chevron1"/>
    <dgm:cxn modelId="{7E205CE5-BDF4-4527-B384-4F8A79FC2BE0}" type="presParOf" srcId="{93415817-FE7F-49C5-B5EF-5757D8701729}" destId="{CD3CD75A-75EF-415E-90BB-C60D5A47DB5B}" srcOrd="1" destOrd="0" presId="urn:microsoft.com/office/officeart/2005/8/layout/chevron1"/>
    <dgm:cxn modelId="{7B4DF933-77E2-44B4-AD82-0CACD364D097}" type="presParOf" srcId="{93415817-FE7F-49C5-B5EF-5757D8701729}" destId="{30092618-F3F2-4AD3-9F1E-043C101BF7C1}" srcOrd="2" destOrd="0" presId="urn:microsoft.com/office/officeart/2005/8/layout/chevron1"/>
    <dgm:cxn modelId="{CC5D9D11-D04C-4876-B77B-2EB03E0645CB}" type="presParOf" srcId="{93415817-FE7F-49C5-B5EF-5757D8701729}" destId="{45D78DB3-79B0-4475-AE53-52E622862533}" srcOrd="3" destOrd="0" presId="urn:microsoft.com/office/officeart/2005/8/layout/chevron1"/>
    <dgm:cxn modelId="{857DED41-336C-4E72-91F5-0B7B5527E306}" type="presParOf" srcId="{93415817-FE7F-49C5-B5EF-5757D8701729}" destId="{52F5F4CC-1BFD-47A9-B03C-A753CB101D33}" srcOrd="4" destOrd="0" presId="urn:microsoft.com/office/officeart/2005/8/layout/chevron1"/>
    <dgm:cxn modelId="{AEEB6578-113A-4D4C-AFBF-97E25EA3BE63}" type="presParOf" srcId="{93415817-FE7F-49C5-B5EF-5757D8701729}" destId="{BECA3978-98CE-4FC0-B658-7C3806F3E806}" srcOrd="5" destOrd="0" presId="urn:microsoft.com/office/officeart/2005/8/layout/chevron1"/>
    <dgm:cxn modelId="{17233A15-3C43-4FEF-83E1-313D138BD9CF}" type="presParOf" srcId="{93415817-FE7F-49C5-B5EF-5757D8701729}" destId="{D56BF5A0-F3F7-47B2-864D-A9EA6B1DA1A7}" srcOrd="6" destOrd="0" presId="urn:microsoft.com/office/officeart/2005/8/layout/chevron1"/>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CB0A1-DAC5-4C1C-ABE2-00841503A5A6}">
      <dsp:nvSpPr>
        <dsp:cNvPr id="0" name=""/>
        <dsp:cNvSpPr/>
      </dsp:nvSpPr>
      <dsp:spPr>
        <a:xfrm>
          <a:off x="0" y="0"/>
          <a:ext cx="1540532" cy="517849"/>
        </a:xfrm>
        <a:prstGeom prst="chevron">
          <a:avLst/>
        </a:prstGeom>
        <a:solidFill>
          <a:schemeClr val="bg1"/>
        </a:solidFill>
        <a:ln w="25400" cap="flat" cmpd="sng" algn="ctr">
          <a:solidFill>
            <a:srgbClr val="CAEA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latin typeface="HelveticaNeueCyr" panose="02000503040000020004" pitchFamily="2" charset="-52"/>
              <a:ea typeface="+mn-ea"/>
              <a:cs typeface="+mn-cs"/>
            </a:rPr>
            <a:t>Снимок образца </a:t>
          </a:r>
          <a:endParaRPr lang="ru-RU" sz="900" kern="1200" dirty="0">
            <a:solidFill>
              <a:schemeClr val="tx1"/>
            </a:solidFill>
            <a:latin typeface="HelveticaNeueCyr" panose="02000503040000020004" pitchFamily="2" charset="-52"/>
            <a:ea typeface="+mn-ea"/>
            <a:cs typeface="+mn-cs"/>
          </a:endParaRPr>
        </a:p>
      </dsp:txBody>
      <dsp:txXfrm>
        <a:off x="258925" y="0"/>
        <a:ext cx="1022683" cy="517849"/>
      </dsp:txXfrm>
    </dsp:sp>
    <dsp:sp modelId="{30092618-F3F2-4AD3-9F1E-043C101BF7C1}">
      <dsp:nvSpPr>
        <dsp:cNvPr id="0" name=""/>
        <dsp:cNvSpPr/>
      </dsp:nvSpPr>
      <dsp:spPr>
        <a:xfrm>
          <a:off x="1396166" y="0"/>
          <a:ext cx="1534802" cy="517849"/>
        </a:xfrm>
        <a:prstGeom prst="chevron">
          <a:avLst/>
        </a:prstGeom>
        <a:solidFill>
          <a:schemeClr val="bg1"/>
        </a:solidFill>
        <a:ln w="25400" cap="flat" cmpd="sng" algn="ctr">
          <a:solidFill>
            <a:srgbClr val="CAEA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latin typeface="HelveticaNeueCyr" panose="02000503040000020004" pitchFamily="2" charset="-52"/>
              <a:ea typeface="+mn-ea"/>
              <a:cs typeface="+mn-cs"/>
            </a:rPr>
            <a:t>Создание шаблона</a:t>
          </a:r>
          <a:endParaRPr lang="ru-RU" sz="900" kern="1200" dirty="0">
            <a:solidFill>
              <a:schemeClr val="tx1"/>
            </a:solidFill>
            <a:latin typeface="HelveticaNeueCyr" panose="02000503040000020004" pitchFamily="2" charset="-52"/>
            <a:ea typeface="+mn-ea"/>
            <a:cs typeface="+mn-cs"/>
          </a:endParaRPr>
        </a:p>
      </dsp:txBody>
      <dsp:txXfrm>
        <a:off x="1655091" y="0"/>
        <a:ext cx="1016953" cy="517849"/>
      </dsp:txXfrm>
    </dsp:sp>
    <dsp:sp modelId="{52F5F4CC-1BFD-47A9-B03C-A753CB101D33}">
      <dsp:nvSpPr>
        <dsp:cNvPr id="0" name=""/>
        <dsp:cNvSpPr/>
      </dsp:nvSpPr>
      <dsp:spPr>
        <a:xfrm>
          <a:off x="2785891" y="0"/>
          <a:ext cx="1632526" cy="517849"/>
        </a:xfrm>
        <a:prstGeom prst="chevron">
          <a:avLst/>
        </a:prstGeom>
        <a:solidFill>
          <a:schemeClr val="bg1"/>
        </a:solidFill>
        <a:ln w="25400" cap="flat" cmpd="sng" algn="ctr">
          <a:solidFill>
            <a:srgbClr val="CAEA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latin typeface="HelveticaNeueCyr" panose="02000503040000020004" pitchFamily="2" charset="-52"/>
              <a:ea typeface="+mn-ea"/>
              <a:cs typeface="+mn-cs"/>
            </a:rPr>
            <a:t>Сравнение биометрических данных с шаблоном </a:t>
          </a:r>
          <a:endParaRPr lang="ru-RU" sz="900" kern="1200" dirty="0">
            <a:solidFill>
              <a:schemeClr val="tx1"/>
            </a:solidFill>
            <a:latin typeface="HelveticaNeueCyr" panose="02000503040000020004" pitchFamily="2" charset="-52"/>
            <a:ea typeface="+mn-ea"/>
            <a:cs typeface="+mn-cs"/>
          </a:endParaRPr>
        </a:p>
      </dsp:txBody>
      <dsp:txXfrm>
        <a:off x="3044816" y="0"/>
        <a:ext cx="1114677" cy="517849"/>
      </dsp:txXfrm>
    </dsp:sp>
    <dsp:sp modelId="{D56BF5A0-F3F7-47B2-864D-A9EA6B1DA1A7}">
      <dsp:nvSpPr>
        <dsp:cNvPr id="0" name=""/>
        <dsp:cNvSpPr/>
      </dsp:nvSpPr>
      <dsp:spPr>
        <a:xfrm>
          <a:off x="4273340" y="0"/>
          <a:ext cx="1450773" cy="517849"/>
        </a:xfrm>
        <a:prstGeom prst="chevron">
          <a:avLst/>
        </a:prstGeom>
        <a:solidFill>
          <a:schemeClr val="bg1"/>
        </a:solidFill>
        <a:ln w="25400" cap="flat" cmpd="sng" algn="ctr">
          <a:solidFill>
            <a:srgbClr val="CAEA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lvl="0" algn="ctr" defTabSz="400050">
            <a:lnSpc>
              <a:spcPct val="90000"/>
            </a:lnSpc>
            <a:spcBef>
              <a:spcPct val="0"/>
            </a:spcBef>
            <a:spcAft>
              <a:spcPct val="35000"/>
            </a:spcAft>
          </a:pPr>
          <a:r>
            <a:rPr lang="ru-RU" sz="900" kern="1200" dirty="0" smtClean="0">
              <a:solidFill>
                <a:schemeClr val="tx1"/>
              </a:solidFill>
              <a:latin typeface="HelveticaNeueCyr" panose="02000503040000020004" pitchFamily="2" charset="-52"/>
              <a:ea typeface="+mn-ea"/>
              <a:cs typeface="+mn-cs"/>
            </a:rPr>
            <a:t>Результат</a:t>
          </a:r>
          <a:endParaRPr lang="ru-RU" sz="900" kern="1200" dirty="0">
            <a:solidFill>
              <a:schemeClr val="tx1"/>
            </a:solidFill>
            <a:latin typeface="HelveticaNeueCyr" panose="02000503040000020004" pitchFamily="2" charset="-52"/>
            <a:ea typeface="+mn-ea"/>
            <a:cs typeface="+mn-cs"/>
          </a:endParaRPr>
        </a:p>
      </dsp:txBody>
      <dsp:txXfrm>
        <a:off x="4532265" y="0"/>
        <a:ext cx="932924" cy="5178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6EB73-4400-455D-94F0-4F799747249A}" type="datetimeFigureOut">
              <a:rPr lang="ru-RU" smtClean="0"/>
              <a:t>18.02.2021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0E863-9E65-4655-884A-8ACF6CB49C18}" type="slidenum">
              <a:rPr lang="ru-RU" smtClean="0"/>
              <a:t>‹#›</a:t>
            </a:fld>
            <a:endParaRPr lang="ru-RU"/>
          </a:p>
        </p:txBody>
      </p:sp>
    </p:spTree>
    <p:extLst>
      <p:ext uri="{BB962C8B-B14F-4D97-AF65-F5344CB8AC3E}">
        <p14:creationId xmlns:p14="http://schemas.microsoft.com/office/powerpoint/2010/main" val="474464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1. Береги себя и свои деньги!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Дорогие друзья!</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Международная неделя финансовой грамотности (</a:t>
            </a:r>
            <a:r>
              <a:rPr lang="ru-RU" sz="1200" kern="1200" dirty="0" err="1" smtClean="0">
                <a:solidFill>
                  <a:schemeClr val="tx1"/>
                </a:solidFill>
                <a:effectLst/>
                <a:latin typeface="+mn-lt"/>
                <a:ea typeface="+mn-ea"/>
                <a:cs typeface="+mn-cs"/>
              </a:rPr>
              <a:t>Global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Money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Week</a:t>
            </a:r>
            <a:r>
              <a:rPr lang="ru-RU" sz="1200" kern="1200" dirty="0" smtClean="0">
                <a:solidFill>
                  <a:schemeClr val="tx1"/>
                </a:solidFill>
                <a:effectLst/>
                <a:latin typeface="+mn-lt"/>
                <a:ea typeface="+mn-ea"/>
                <a:cs typeface="+mn-cs"/>
              </a:rPr>
              <a:t>) – это ежегодная общемировая компания повышения осведомленности детей и молодежи о финансах. Начало </a:t>
            </a:r>
            <a:r>
              <a:rPr lang="ru-RU" sz="1200" kern="1200" dirty="0" err="1" smtClean="0">
                <a:solidFill>
                  <a:schemeClr val="tx1"/>
                </a:solidFill>
                <a:effectLst/>
                <a:latin typeface="+mn-lt"/>
                <a:ea typeface="+mn-ea"/>
                <a:cs typeface="+mn-cs"/>
              </a:rPr>
              <a:t>Global</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Money</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Week</a:t>
            </a:r>
            <a:r>
              <a:rPr lang="ru-RU" sz="1200" kern="1200" dirty="0" smtClean="0">
                <a:solidFill>
                  <a:schemeClr val="tx1"/>
                </a:solidFill>
                <a:effectLst/>
                <a:latin typeface="+mn-lt"/>
                <a:ea typeface="+mn-ea"/>
                <a:cs typeface="+mn-cs"/>
              </a:rPr>
              <a:t> было положено в 2012 году, и с тех пор ее участниками стали более 170 стран и территорий по всему миру. Республика Беларусь с 2013 года присоединилась к числу партнеров этого международного движения и каждый год участвует в важной образовательной инициативе.</a:t>
            </a:r>
          </a:p>
          <a:p>
            <a:r>
              <a:rPr lang="ru-RU" sz="1200" kern="1200" dirty="0" smtClean="0">
                <a:solidFill>
                  <a:schemeClr val="tx1"/>
                </a:solidFill>
                <a:effectLst/>
                <a:latin typeface="+mn-lt"/>
                <a:ea typeface="+mn-ea"/>
                <a:cs typeface="+mn-cs"/>
              </a:rPr>
              <a:t>В этом году слоган международной недели финансовой грамотности – ”Береги себя и свои деньги“. Такую важную и интересную тему для проведения мероприятий в рамках недели предложила Организация экономического сотрудничества и развития, которая является ее глобальным координатором.</a:t>
            </a:r>
          </a:p>
          <a:p>
            <a:r>
              <a:rPr lang="ru-RU" sz="1200" kern="1200" dirty="0" smtClean="0">
                <a:solidFill>
                  <a:schemeClr val="tx1"/>
                </a:solidFill>
                <a:effectLst/>
                <a:latin typeface="+mn-lt"/>
                <a:ea typeface="+mn-ea"/>
                <a:cs typeface="+mn-cs"/>
              </a:rPr>
              <a:t>Почему эта тема так актуальна сегодня? Передовые цифровые технологии уверенно входят в нашу жизнь и делают ее более комфортной. Наши дома и окружающие нас вещи становятся более ”умными“, предоставляют нам удобства и позволяют экономить время. Кроме того, пандемия </a:t>
            </a:r>
            <a:r>
              <a:rPr lang="ru-RU" sz="1200" kern="1200" dirty="0" err="1" smtClean="0">
                <a:solidFill>
                  <a:schemeClr val="tx1"/>
                </a:solidFill>
                <a:effectLst/>
                <a:latin typeface="+mn-lt"/>
                <a:ea typeface="+mn-ea"/>
                <a:cs typeface="+mn-cs"/>
              </a:rPr>
              <a:t>коронавируса</a:t>
            </a:r>
            <a:r>
              <a:rPr lang="ru-RU" sz="1200" kern="1200" dirty="0" smtClean="0">
                <a:solidFill>
                  <a:schemeClr val="tx1"/>
                </a:solidFill>
                <a:effectLst/>
                <a:latin typeface="+mn-lt"/>
                <a:ea typeface="+mn-ea"/>
                <a:cs typeface="+mn-cs"/>
              </a:rPr>
              <a:t> многократно подтолкнула всех нас перестроить свой образ жизни, поменять наши привычки – теперь мы учимся и работаем онлайн, ”ходим“ в гости, музеи и театры по интернету. Инновационные программно-технические решения все активнее применяются и в финансовой сфере. Наше взаимодействие с финансовыми организациями происходит посредством новейших технологий и постепенно перемещается из сферы офлайн-коммуникаций в виртуальную онлайн-среду. Традиционные пункты финансового обслуживания уходят на второй план, а дистанционные каналы доступа к финансовым услугам все больше распространяются.</a:t>
            </a:r>
          </a:p>
          <a:p>
            <a:r>
              <a:rPr lang="ru-RU" sz="1200" kern="1200" dirty="0" smtClean="0">
                <a:solidFill>
                  <a:schemeClr val="tx1"/>
                </a:solidFill>
                <a:effectLst/>
                <a:latin typeface="+mn-lt"/>
                <a:ea typeface="+mn-ea"/>
                <a:cs typeface="+mn-cs"/>
              </a:rPr>
              <a:t>Для того, чтобы быть полноправным участником цифрового финансового рынка и пользоваться всеми предоставляемыми им возможностями и преимуществами от нас с вами требуется значительно больше знаний, умений и навыков, чем несколько лет назад. К тому же эти процессы сопровождаются возникновением новых финансовых рисков и обостряют вопросы финансовой безопасности. Человеку надо знать и соблюдать основные правила безопасности, которые позволяют минимизировать риски быть обманутыми мошенниками, пытающимися украсть деньги с помощью цифровых технологий.</a:t>
            </a:r>
          </a:p>
          <a:p>
            <a:r>
              <a:rPr lang="ru-RU" sz="1200" kern="1200" dirty="0" smtClean="0">
                <a:solidFill>
                  <a:schemeClr val="tx1"/>
                </a:solidFill>
                <a:effectLst/>
                <a:latin typeface="+mn-lt"/>
                <a:ea typeface="+mn-ea"/>
                <a:cs typeface="+mn-cs"/>
              </a:rPr>
              <a:t>Поэтому сегодня мы поговорим с вами о стремительно развивающихся цифровых финансовых продуктах и сервисах (которые помогут нам сберечь себя, в частности, в условиях пандемии) и остановимся на основных моментах цифровой финансовой безопасности (которые помогут сберечь свои деньги).</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a:t>
            </a:fld>
            <a:endParaRPr lang="ru-RU"/>
          </a:p>
        </p:txBody>
      </p:sp>
    </p:spTree>
    <p:extLst>
      <p:ext uri="{BB962C8B-B14F-4D97-AF65-F5344CB8AC3E}">
        <p14:creationId xmlns:p14="http://schemas.microsoft.com/office/powerpoint/2010/main" val="132080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10. Схема 2. Не верь чужим речам</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Сегодня злоумышленники часто звонят пользователям не по телефону, а в мессенджерах, например по </a:t>
            </a:r>
            <a:r>
              <a:rPr lang="en-US" sz="1200" kern="1200" dirty="0" smtClean="0">
                <a:solidFill>
                  <a:schemeClr val="tx1"/>
                </a:solidFill>
                <a:effectLst/>
                <a:latin typeface="+mn-lt"/>
                <a:ea typeface="+mn-ea"/>
                <a:cs typeface="+mn-cs"/>
              </a:rPr>
              <a:t>Viber</a:t>
            </a:r>
            <a:r>
              <a:rPr lang="ru-RU" sz="1200" kern="1200" dirty="0" smtClean="0">
                <a:solidFill>
                  <a:schemeClr val="tx1"/>
                </a:solidFill>
                <a:effectLst/>
                <a:latin typeface="+mn-lt"/>
                <a:ea typeface="+mn-ea"/>
                <a:cs typeface="+mn-cs"/>
              </a:rPr>
              <a:t> с поддельных аккаунтов различных банков и представляются их сотрудниками. При этом в качестве фотографии такого аккаунта используют логотип банка, а название аккаунта идентично названию банка. Злоумышленники под разными предлогами пытаются узнать у пользователей данные их банковских платежных карточек.</a:t>
            </a:r>
          </a:p>
          <a:p>
            <a:r>
              <a:rPr lang="ru-RU" sz="1200" kern="1200" dirty="0" smtClean="0">
                <a:solidFill>
                  <a:schemeClr val="tx1"/>
                </a:solidFill>
                <a:effectLst/>
                <a:latin typeface="+mn-lt"/>
                <a:ea typeface="+mn-ea"/>
                <a:cs typeface="+mn-cs"/>
              </a:rPr>
              <a:t>Мошенники могут рассказывать разные ”легенды“: сообщение о якобы оформленном кредите, отмена ”ошибочно“ выполненного перевода на карточку жертвы, возможность устранить проблему с неожиданно списанными деньгами, история о преступниках, которые пытаются незаконно использовать карточку, угроза ”блокировки“ карточки и др. И, конечно же, по их словам, избежать всех этих неприятностей можно только сообщив ”сотруднику банка“ ваши персональные данные – реквизиты платежных карт, коды авторизации, пароли.</a:t>
            </a:r>
          </a:p>
          <a:p>
            <a:r>
              <a:rPr lang="ru-RU" sz="1200" kern="1200" dirty="0" smtClean="0">
                <a:solidFill>
                  <a:schemeClr val="tx1"/>
                </a:solidFill>
                <a:effectLst/>
                <a:latin typeface="+mn-lt"/>
                <a:ea typeface="+mn-ea"/>
                <a:cs typeface="+mn-cs"/>
              </a:rPr>
              <a:t>Также мошенники могут позвонить от имени службы безопасности банка и сообщить, что проводят расследование хищения денег клиента работником самого банка. При этом попросят не перезванивать в банк, поскольку звонок может помешать расследованию, и даже могут предупредить об ”уголовной ответственности“ за препятствование расследованию. Для убедительности мошенники будут ссылаться на произвольный номер статьи Уголовного кодекса. Далее звонок переключается на псевдо-сотрудника правоохранительных структур (милиции, прокуратуры и др.), который продолжит вводить вас в заблуждение.</a:t>
            </a:r>
          </a:p>
          <a:p>
            <a:r>
              <a:rPr lang="ru-RU" sz="1200" kern="1200" dirty="0" smtClean="0">
                <a:solidFill>
                  <a:schemeClr val="tx1"/>
                </a:solidFill>
                <a:effectLst/>
                <a:latin typeface="+mn-lt"/>
                <a:ea typeface="+mn-ea"/>
                <a:cs typeface="+mn-cs"/>
              </a:rPr>
              <a:t>Мошенники также могут предложить установить специальное приложение, которое на самом деле служит для удаленного управления устройством и позволяет получить доступ к счету клиента для несанкционированного перевода денежных средств.</a:t>
            </a:r>
          </a:p>
          <a:p>
            <a:r>
              <a:rPr lang="ru-RU" sz="1200" b="1" kern="1200" dirty="0" smtClean="0">
                <a:solidFill>
                  <a:schemeClr val="tx1"/>
                </a:solidFill>
                <a:effectLst/>
                <a:latin typeface="+mn-lt"/>
                <a:ea typeface="+mn-ea"/>
                <a:cs typeface="+mn-cs"/>
              </a:rPr>
              <a:t>Как обезопасить себя: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Важно всегда помнить, что сообщать кому-то информацию о своей банковской платежной карточке, пароли и коды доступа, паспортные данные ни в коем случае нельзя.</a:t>
            </a:r>
          </a:p>
          <a:p>
            <a:r>
              <a:rPr lang="ru-RU" sz="1200" kern="1200" dirty="0" smtClean="0">
                <a:solidFill>
                  <a:schemeClr val="tx1"/>
                </a:solidFill>
                <a:effectLst/>
                <a:latin typeface="+mn-lt"/>
                <a:ea typeface="+mn-ea"/>
                <a:cs typeface="+mn-cs"/>
              </a:rPr>
              <a:t>Не паникуйте, если вам сообщают о блокировке счета или каких </a:t>
            </a:r>
            <a:r>
              <a:rPr lang="ru-RU" sz="1200" kern="1200" dirty="0" err="1" smtClean="0">
                <a:solidFill>
                  <a:schemeClr val="tx1"/>
                </a:solidFill>
                <a:effectLst/>
                <a:latin typeface="+mn-lt"/>
                <a:ea typeface="+mn-ea"/>
                <a:cs typeface="+mn-cs"/>
              </a:rPr>
              <a:t>нибудь</a:t>
            </a:r>
            <a:r>
              <a:rPr lang="ru-RU" sz="1200" kern="1200" dirty="0" smtClean="0">
                <a:solidFill>
                  <a:schemeClr val="tx1"/>
                </a:solidFill>
                <a:effectLst/>
                <a:latin typeface="+mn-lt"/>
                <a:ea typeface="+mn-ea"/>
                <a:cs typeface="+mn-cs"/>
              </a:rPr>
              <a:t> неприятностях.</a:t>
            </a:r>
          </a:p>
          <a:p>
            <a:r>
              <a:rPr lang="ru-RU" sz="1200" kern="1200" dirty="0" smtClean="0">
                <a:solidFill>
                  <a:schemeClr val="tx1"/>
                </a:solidFill>
                <a:effectLst/>
                <a:latin typeface="+mn-lt"/>
                <a:ea typeface="+mn-ea"/>
                <a:cs typeface="+mn-cs"/>
              </a:rPr>
              <a:t>Уточните ФИО и должность звонящего и скажите, что перезвоните ему сами.</a:t>
            </a:r>
          </a:p>
          <a:p>
            <a:r>
              <a:rPr lang="ru-RU" sz="1200" kern="1200" dirty="0" smtClean="0">
                <a:solidFill>
                  <a:schemeClr val="tx1"/>
                </a:solidFill>
                <a:effectLst/>
                <a:latin typeface="+mn-lt"/>
                <a:ea typeface="+mn-ea"/>
                <a:cs typeface="+mn-cs"/>
              </a:rPr>
              <a:t>Положите трубку и наберите официальный номер банка сами. Но даже если у вас на телефоне высветился знакомый номер банка, ни в коем случае не делайте на него обратный звонок. Наберите номер </a:t>
            </a:r>
            <a:r>
              <a:rPr lang="ru-RU" sz="1200" kern="1200" dirty="0" err="1" smtClean="0">
                <a:solidFill>
                  <a:schemeClr val="tx1"/>
                </a:solidFill>
                <a:effectLst/>
                <a:latin typeface="+mn-lt"/>
                <a:ea typeface="+mn-ea"/>
                <a:cs typeface="+mn-cs"/>
              </a:rPr>
              <a:t>колл</a:t>
            </a:r>
            <a:r>
              <a:rPr lang="ru-RU" sz="1200" kern="1200" dirty="0" smtClean="0">
                <a:solidFill>
                  <a:schemeClr val="tx1"/>
                </a:solidFill>
                <a:effectLst/>
                <a:latin typeface="+mn-lt"/>
                <a:ea typeface="+mn-ea"/>
                <a:cs typeface="+mn-cs"/>
              </a:rPr>
              <a:t>-центра банка вручную. Телефон банка можно найти на обратной стороне банковской платежной карточки или на официальном сайте банка.</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10</a:t>
            </a:fld>
            <a:endParaRPr lang="ru-RU"/>
          </a:p>
        </p:txBody>
      </p:sp>
    </p:spTree>
    <p:extLst>
      <p:ext uri="{BB962C8B-B14F-4D97-AF65-F5344CB8AC3E}">
        <p14:creationId xmlns:p14="http://schemas.microsoft.com/office/powerpoint/2010/main" val="84302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11. Схема 3. Мошенники в социальных сетях</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 социальных сетях также орудуют мошенники. Нередко они умело маскируются под родственников, друзей, возлюбленных, выбранных для обманной комбинации. Большинство онлайн-мошенников действуют по стандартной схеме: взламывают учетную запись пользователя в социальной сети и пишут его знакомым.</a:t>
            </a:r>
          </a:p>
          <a:p>
            <a:r>
              <a:rPr lang="ru-RU" sz="1200" kern="1200" dirty="0" smtClean="0">
                <a:solidFill>
                  <a:schemeClr val="tx1"/>
                </a:solidFill>
                <a:effectLst/>
                <a:latin typeface="+mn-lt"/>
                <a:ea typeface="+mn-ea"/>
                <a:cs typeface="+mn-cs"/>
              </a:rPr>
              <a:t>Чаще всего преступники просят отправить реквизиты банковской платежной карточки, якобы они хотят переслать вам деньги. Или же под именем вашего друга говорят, что попали в трудную ситуацию и просят перевести им деньги. Арсенал злоумышленников очень широк и предлоги бывают абсолютно разные. К примеру, они могут утверждать, будто их карточка заблокирована, или же давят на жалость: мол, им срочно нужно оплатить операцию. Особенно изощренные могут даже подражать стилю общения человека, от лица которого отправляют сообщения, и еще больше входят в доверие. Если кто-то из друзей попадается на удочку и скидывает мошеннику свои конфиденциальные данные, то </a:t>
            </a:r>
            <a:r>
              <a:rPr lang="ru-RU" sz="1200" kern="1200" dirty="0" err="1" smtClean="0">
                <a:solidFill>
                  <a:schemeClr val="tx1"/>
                </a:solidFill>
                <a:effectLst/>
                <a:latin typeface="+mn-lt"/>
                <a:ea typeface="+mn-ea"/>
                <a:cs typeface="+mn-cs"/>
              </a:rPr>
              <a:t>вуаля</a:t>
            </a:r>
            <a:r>
              <a:rPr lang="ru-RU" sz="1200" kern="1200" dirty="0" smtClean="0">
                <a:solidFill>
                  <a:schemeClr val="tx1"/>
                </a:solidFill>
                <a:effectLst/>
                <a:latin typeface="+mn-lt"/>
                <a:ea typeface="+mn-ea"/>
                <a:cs typeface="+mn-cs"/>
              </a:rPr>
              <a:t> – личные данные и деньги в руках мошенника.</a:t>
            </a:r>
          </a:p>
          <a:p>
            <a:r>
              <a:rPr lang="ru-RU" sz="1200" kern="1200" dirty="0" smtClean="0">
                <a:solidFill>
                  <a:schemeClr val="tx1"/>
                </a:solidFill>
                <a:effectLst/>
                <a:latin typeface="+mn-lt"/>
                <a:ea typeface="+mn-ea"/>
                <a:cs typeface="+mn-cs"/>
              </a:rPr>
              <a:t>Тот человек, кого взломали, ничего не подозревает о мошенничестве, и поймет об этом только тогда, когда не сможет войти в свой аккаунт, ведь пароль уже изменен.</a:t>
            </a:r>
          </a:p>
          <a:p>
            <a:r>
              <a:rPr lang="ru-RU" sz="1200" kern="1200" dirty="0" smtClean="0">
                <a:solidFill>
                  <a:schemeClr val="tx1"/>
                </a:solidFill>
                <a:effectLst/>
                <a:latin typeface="+mn-lt"/>
                <a:ea typeface="+mn-ea"/>
                <a:cs typeface="+mn-cs"/>
              </a:rPr>
              <a:t>Невнимательность и пренебрежение минимальными мерами финансовой безопасности – основные причины, по которым человек может подвергаться атакам </a:t>
            </a:r>
            <a:r>
              <a:rPr lang="ru-RU" sz="1200" kern="1200" dirty="0" err="1" smtClean="0">
                <a:solidFill>
                  <a:schemeClr val="tx1"/>
                </a:solidFill>
                <a:effectLst/>
                <a:latin typeface="+mn-lt"/>
                <a:ea typeface="+mn-ea"/>
                <a:cs typeface="+mn-cs"/>
              </a:rPr>
              <a:t>киберпреступников</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Иногда </a:t>
            </a:r>
            <a:r>
              <a:rPr lang="ru-RU" sz="1200" kern="1200" dirty="0" err="1" smtClean="0">
                <a:solidFill>
                  <a:schemeClr val="tx1"/>
                </a:solidFill>
                <a:effectLst/>
                <a:latin typeface="+mn-lt"/>
                <a:ea typeface="+mn-ea"/>
                <a:cs typeface="+mn-cs"/>
              </a:rPr>
              <a:t>киберпреступники</a:t>
            </a:r>
            <a:r>
              <a:rPr lang="ru-RU" sz="1200" kern="1200" dirty="0" smtClean="0">
                <a:solidFill>
                  <a:schemeClr val="tx1"/>
                </a:solidFill>
                <a:effectLst/>
                <a:latin typeface="+mn-lt"/>
                <a:ea typeface="+mn-ea"/>
                <a:cs typeface="+mn-cs"/>
              </a:rPr>
              <a:t> и вовсе не затрагивают в своих сообщениях финансовые вопросы. Взломав страницу в </a:t>
            </a:r>
            <a:r>
              <a:rPr lang="ru-RU" sz="1200" kern="1200" dirty="0" err="1" smtClean="0">
                <a:solidFill>
                  <a:schemeClr val="tx1"/>
                </a:solidFill>
                <a:effectLst/>
                <a:latin typeface="+mn-lt"/>
                <a:ea typeface="+mn-ea"/>
                <a:cs typeface="+mn-cs"/>
              </a:rPr>
              <a:t>соцсети</a:t>
            </a:r>
            <a:r>
              <a:rPr lang="ru-RU" sz="1200" kern="1200" dirty="0" smtClean="0">
                <a:solidFill>
                  <a:schemeClr val="tx1"/>
                </a:solidFill>
                <a:effectLst/>
                <a:latin typeface="+mn-lt"/>
                <a:ea typeface="+mn-ea"/>
                <a:cs typeface="+mn-cs"/>
              </a:rPr>
              <a:t>, злоумышленник может попросить проголосовать за девушку в некоем фотоконкурсе. Перейдя по ссылке в сообщении, пользователь попадает на поддельную (</a:t>
            </a:r>
            <a:r>
              <a:rPr lang="ru-RU" sz="1200" kern="1200" dirty="0" err="1" smtClean="0">
                <a:solidFill>
                  <a:schemeClr val="tx1"/>
                </a:solidFill>
                <a:effectLst/>
                <a:latin typeface="+mn-lt"/>
                <a:ea typeface="+mn-ea"/>
                <a:cs typeface="+mn-cs"/>
              </a:rPr>
              <a:t>фишинговую</a:t>
            </a:r>
            <a:r>
              <a:rPr lang="ru-RU" sz="1200" kern="1200" dirty="0" smtClean="0">
                <a:solidFill>
                  <a:schemeClr val="tx1"/>
                </a:solidFill>
                <a:effectLst/>
                <a:latin typeface="+mn-lt"/>
                <a:ea typeface="+mn-ea"/>
                <a:cs typeface="+mn-cs"/>
              </a:rPr>
              <a:t>) страницу, где необходимо ввести персональные данные.</a:t>
            </a:r>
          </a:p>
          <a:p>
            <a:r>
              <a:rPr lang="ru-RU" sz="1200" b="1" kern="1200" dirty="0" smtClean="0">
                <a:solidFill>
                  <a:schemeClr val="tx1"/>
                </a:solidFill>
                <a:effectLst/>
                <a:latin typeface="+mn-lt"/>
                <a:ea typeface="+mn-ea"/>
                <a:cs typeface="+mn-cs"/>
              </a:rPr>
              <a:t>Как обезопасить себя: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Если кто-то из друзей в </a:t>
            </a:r>
            <a:r>
              <a:rPr lang="ru-RU" sz="1200" kern="1200" dirty="0" err="1" smtClean="0">
                <a:solidFill>
                  <a:schemeClr val="tx1"/>
                </a:solidFill>
                <a:effectLst/>
                <a:latin typeface="+mn-lt"/>
                <a:ea typeface="+mn-ea"/>
                <a:cs typeface="+mn-cs"/>
              </a:rPr>
              <a:t>соцсети</a:t>
            </a:r>
            <a:r>
              <a:rPr lang="ru-RU" sz="1200" kern="1200" dirty="0" smtClean="0">
                <a:solidFill>
                  <a:schemeClr val="tx1"/>
                </a:solidFill>
                <a:effectLst/>
                <a:latin typeface="+mn-lt"/>
                <a:ea typeface="+mn-ea"/>
                <a:cs typeface="+mn-cs"/>
              </a:rPr>
              <a:t> просит перечислить деньги на карточку или мобильный телефон либо вы замечаете иную подозрительную активность, свяжитесь с человеком альтернативными способами и попросите прояснить ситуацию.</a:t>
            </a:r>
          </a:p>
          <a:p>
            <a:r>
              <a:rPr lang="ru-RU" sz="1200" kern="1200" dirty="0" smtClean="0">
                <a:solidFill>
                  <a:schemeClr val="tx1"/>
                </a:solidFill>
                <a:effectLst/>
                <a:latin typeface="+mn-lt"/>
                <a:ea typeface="+mn-ea"/>
                <a:cs typeface="+mn-cs"/>
              </a:rPr>
              <a:t>Также вы можете установить приложение, с помощью которого вход в аккаунт подтверждается приходящим на телефон кодом. Такая двойная защита учетной записи оставляет взломщикам меньше шансов.</a:t>
            </a:r>
          </a:p>
          <a:p>
            <a:r>
              <a:rPr lang="ru-RU" sz="1200" kern="1200" dirty="0" smtClean="0">
                <a:solidFill>
                  <a:schemeClr val="tx1"/>
                </a:solidFill>
                <a:effectLst/>
                <a:latin typeface="+mn-lt"/>
                <a:ea typeface="+mn-ea"/>
                <a:cs typeface="+mn-cs"/>
              </a:rPr>
              <a:t>Используйте сложный пароль и не сохраняйте его в браузере.</a:t>
            </a:r>
          </a:p>
          <a:p>
            <a:r>
              <a:rPr lang="ru-RU" sz="1200" kern="1200" dirty="0" smtClean="0">
                <a:solidFill>
                  <a:schemeClr val="tx1"/>
                </a:solidFill>
                <a:effectLst/>
                <a:latin typeface="+mn-lt"/>
                <a:ea typeface="+mn-ea"/>
                <a:cs typeface="+mn-cs"/>
              </a:rPr>
              <a:t>Не пользуйтесь для входа в социальные сети чужими устройствами. Но если это все-таки необходимо, то надо проверять не сохранились ли ваши персональные данные на чужом устройстве.</a:t>
            </a:r>
          </a:p>
          <a:p>
            <a:r>
              <a:rPr lang="ru-RU" sz="1200" kern="1200" dirty="0" smtClean="0">
                <a:solidFill>
                  <a:schemeClr val="tx1"/>
                </a:solidFill>
                <a:effectLst/>
                <a:latin typeface="+mn-lt"/>
                <a:ea typeface="+mn-ea"/>
                <a:cs typeface="+mn-cs"/>
              </a:rPr>
              <a:t>Пользуйтесь антивирусным программным обеспечением и обновляйте его.</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11</a:t>
            </a:fld>
            <a:endParaRPr lang="ru-RU"/>
          </a:p>
        </p:txBody>
      </p:sp>
    </p:spTree>
    <p:extLst>
      <p:ext uri="{BB962C8B-B14F-4D97-AF65-F5344CB8AC3E}">
        <p14:creationId xmlns:p14="http://schemas.microsoft.com/office/powerpoint/2010/main" val="3836384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12. Заключение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Этот урок был подготовлен, чтобы </a:t>
            </a:r>
            <a:r>
              <a:rPr lang="be-BY" sz="1200" kern="1200" dirty="0" smtClean="0">
                <a:solidFill>
                  <a:schemeClr val="tx1"/>
                </a:solidFill>
                <a:effectLst/>
                <a:latin typeface="+mn-lt"/>
                <a:ea typeface="+mn-ea"/>
                <a:cs typeface="+mn-cs"/>
              </a:rPr>
              <a:t>познакомить вас</a:t>
            </a:r>
            <a:r>
              <a:rPr lang="ru-RU" sz="1200" kern="1200" dirty="0" smtClean="0">
                <a:solidFill>
                  <a:schemeClr val="tx1"/>
                </a:solidFill>
                <a:effectLst/>
                <a:latin typeface="+mn-lt"/>
                <a:ea typeface="+mn-ea"/>
                <a:cs typeface="+mn-cs"/>
              </a:rPr>
              <a:t>, дорогие ребята, с новинками </a:t>
            </a:r>
            <a:r>
              <a:rPr lang="be-BY" sz="1200" kern="1200" dirty="0" smtClean="0">
                <a:solidFill>
                  <a:schemeClr val="tx1"/>
                </a:solidFill>
                <a:effectLst/>
                <a:latin typeface="+mn-lt"/>
                <a:ea typeface="+mn-ea"/>
                <a:cs typeface="+mn-cs"/>
              </a:rPr>
              <a:t>технологий в финансовой сфере</a:t>
            </a:r>
            <a:r>
              <a:rPr lang="ru-RU" sz="1200" kern="1200" dirty="0" smtClean="0">
                <a:solidFill>
                  <a:schemeClr val="tx1"/>
                </a:solidFill>
                <a:effectLst/>
                <a:latin typeface="+mn-lt"/>
                <a:ea typeface="+mn-ea"/>
                <a:cs typeface="+mn-cs"/>
              </a:rPr>
              <a:t>, </a:t>
            </a:r>
            <a:r>
              <a:rPr lang="be-BY" sz="1200" kern="1200" dirty="0" smtClean="0">
                <a:solidFill>
                  <a:schemeClr val="tx1"/>
                </a:solidFill>
                <a:effectLst/>
                <a:latin typeface="+mn-lt"/>
                <a:ea typeface="+mn-ea"/>
                <a:cs typeface="+mn-cs"/>
              </a:rPr>
              <a:t>а также помочь </a:t>
            </a:r>
            <a:r>
              <a:rPr lang="ru-RU" sz="1200" kern="1200" dirty="0" smtClean="0">
                <a:solidFill>
                  <a:schemeClr val="tx1"/>
                </a:solidFill>
                <a:effectLst/>
                <a:latin typeface="+mn-lt"/>
                <a:ea typeface="+mn-ea"/>
                <a:cs typeface="+mn-cs"/>
              </a:rPr>
              <a:t>безопасно ориентироваться в цифровом мире денег. И это очень актуально сегодня – в эпоху </a:t>
            </a:r>
            <a:r>
              <a:rPr lang="ru-RU" sz="1200" kern="1200" dirty="0" err="1" smtClean="0">
                <a:solidFill>
                  <a:schemeClr val="tx1"/>
                </a:solidFill>
                <a:effectLst/>
                <a:latin typeface="+mn-lt"/>
                <a:ea typeface="+mn-ea"/>
                <a:cs typeface="+mn-cs"/>
              </a:rPr>
              <a:t>коронавируса</a:t>
            </a:r>
            <a:r>
              <a:rPr lang="ru-RU" sz="1200" kern="1200" dirty="0" smtClean="0">
                <a:solidFill>
                  <a:schemeClr val="tx1"/>
                </a:solidFill>
                <a:effectLst/>
                <a:latin typeface="+mn-lt"/>
                <a:ea typeface="+mn-ea"/>
                <a:cs typeface="+mn-cs"/>
              </a:rPr>
              <a:t>. Теперь вы знаете как нужно себя вести, чтобы умело пользоваться достижениями цифровых технологий и уберечь свои деньги от мошенников.</a:t>
            </a:r>
          </a:p>
          <a:p>
            <a:r>
              <a:rPr lang="ru-RU" sz="1200" kern="1200" dirty="0" smtClean="0">
                <a:solidFill>
                  <a:schemeClr val="tx1"/>
                </a:solidFill>
                <a:effectLst/>
                <a:latin typeface="+mn-lt"/>
                <a:ea typeface="+mn-ea"/>
                <a:cs typeface="+mn-cs"/>
              </a:rPr>
              <a:t>Но злоумышленники изобретательны и постоянно придумывают все новые и новые схемы обмана. Поэтому главный способ защиты от мошенников, использующих методы социальной инженерии, это проявление бдительности и осторожности!</a:t>
            </a:r>
          </a:p>
          <a:p>
            <a:r>
              <a:rPr lang="ru-RU" sz="1200" kern="1200" dirty="0" smtClean="0">
                <a:solidFill>
                  <a:schemeClr val="tx1"/>
                </a:solidFill>
                <a:effectLst/>
                <a:latin typeface="+mn-lt"/>
                <a:ea typeface="+mn-ea"/>
                <a:cs typeface="+mn-cs"/>
              </a:rPr>
              <a:t>Пусть у вас все получится. Спасибо за внимание!</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12</a:t>
            </a:fld>
            <a:endParaRPr lang="ru-RU"/>
          </a:p>
        </p:txBody>
      </p:sp>
    </p:spTree>
    <p:extLst>
      <p:ext uri="{BB962C8B-B14F-4D97-AF65-F5344CB8AC3E}">
        <p14:creationId xmlns:p14="http://schemas.microsoft.com/office/powerpoint/2010/main" val="358744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2. Дистанционное банковское обслуживание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Дистанционное банковское обслуживание – это возможность пользоваться банковскими услугами без посещения банка. Самыми распространенными технологиями дистанционного банковского обслуживания клиентов сегодня являются </a:t>
            </a:r>
            <a:r>
              <a:rPr lang="ru-RU" sz="1200" i="1" kern="1200" dirty="0" smtClean="0">
                <a:solidFill>
                  <a:schemeClr val="tx1"/>
                </a:solidFill>
                <a:effectLst/>
                <a:latin typeface="+mn-lt"/>
                <a:ea typeface="+mn-ea"/>
                <a:cs typeface="+mn-cs"/>
              </a:rPr>
              <a:t>интернет- и мобильный банкинг</a:t>
            </a:r>
            <a:r>
              <a:rPr lang="ru-RU" sz="1200" kern="1200" dirty="0" smtClean="0">
                <a:solidFill>
                  <a:schemeClr val="tx1"/>
                </a:solidFill>
                <a:effectLst/>
                <a:latin typeface="+mn-lt"/>
                <a:ea typeface="+mn-ea"/>
                <a:cs typeface="+mn-cs"/>
              </a:rPr>
              <a:t>.</a:t>
            </a:r>
          </a:p>
          <a:p>
            <a:r>
              <a:rPr lang="ru-RU" sz="1200" kern="1200" dirty="0" smtClean="0">
                <a:solidFill>
                  <a:schemeClr val="tx1"/>
                </a:solidFill>
                <a:effectLst/>
                <a:latin typeface="+mn-lt"/>
                <a:ea typeface="+mn-ea"/>
                <a:cs typeface="+mn-cs"/>
              </a:rPr>
              <a:t>Интернет- и мобильный банкинг – это технологии, позволяющие клиенту получить доступ к своим счетам в банке и совершать операции с ними в любое время с любого устройства, имеющего доступ в интернет (в случае интернет-банкинга для выполнения операций используется специальный интернет-сайт (</a:t>
            </a:r>
            <a:r>
              <a:rPr lang="ru-RU" sz="1200" kern="1200" dirty="0" err="1" smtClean="0">
                <a:solidFill>
                  <a:schemeClr val="tx1"/>
                </a:solidFill>
                <a:effectLst/>
                <a:latin typeface="+mn-lt"/>
                <a:ea typeface="+mn-ea"/>
                <a:cs typeface="+mn-cs"/>
              </a:rPr>
              <a:t>вэб</a:t>
            </a:r>
            <a:r>
              <a:rPr lang="ru-RU" sz="1200" kern="1200" dirty="0" smtClean="0">
                <a:solidFill>
                  <a:schemeClr val="tx1"/>
                </a:solidFill>
                <a:effectLst/>
                <a:latin typeface="+mn-lt"/>
                <a:ea typeface="+mn-ea"/>
                <a:cs typeface="+mn-cs"/>
              </a:rPr>
              <a:t> приложение), в случае с мобильным банкингом – мобильное приложение для смартфонов и планшетов).</a:t>
            </a:r>
          </a:p>
          <a:p>
            <a:r>
              <a:rPr lang="ru-RU" sz="1200" kern="1200" dirty="0" smtClean="0">
                <a:solidFill>
                  <a:schemeClr val="tx1"/>
                </a:solidFill>
                <a:effectLst/>
                <a:latin typeface="+mn-lt"/>
                <a:ea typeface="+mn-ea"/>
                <a:cs typeface="+mn-cs"/>
              </a:rPr>
              <a:t>Преимущества использования интернет- и мобильного банкинга очевидны</a:t>
            </a:r>
            <a:r>
              <a:rPr lang="be-BY" sz="120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a:p>
            <a:pPr lvl="0"/>
            <a:r>
              <a:rPr lang="be-BY" sz="1200" kern="1200" dirty="0" smtClean="0">
                <a:solidFill>
                  <a:schemeClr val="tx1"/>
                </a:solidFill>
                <a:effectLst/>
                <a:latin typeface="+mn-lt"/>
                <a:ea typeface="+mn-ea"/>
                <a:cs typeface="+mn-cs"/>
              </a:rPr>
              <a:t>В</a:t>
            </a:r>
            <a:r>
              <a:rPr lang="ru-RU" sz="1200" kern="1200" dirty="0" err="1" smtClean="0">
                <a:solidFill>
                  <a:schemeClr val="tx1"/>
                </a:solidFill>
                <a:effectLst/>
                <a:latin typeface="+mn-lt"/>
                <a:ea typeface="+mn-ea"/>
                <a:cs typeface="+mn-cs"/>
              </a:rPr>
              <a:t>ам</a:t>
            </a:r>
            <a:r>
              <a:rPr lang="ru-RU" sz="1200" kern="1200" dirty="0" smtClean="0">
                <a:solidFill>
                  <a:schemeClr val="tx1"/>
                </a:solidFill>
                <a:effectLst/>
                <a:latin typeface="+mn-lt"/>
                <a:ea typeface="+mn-ea"/>
                <a:cs typeface="+mn-cs"/>
              </a:rPr>
              <a:t> не нужно добираться в банк, стоять в очереди, тратить время на обратную дорогу. В любой удобный момент вы можете получить доступ к своим счетам и совершить любую операцию не выходя из дома.</a:t>
            </a:r>
          </a:p>
          <a:p>
            <a:pPr lvl="0"/>
            <a:r>
              <a:rPr lang="ru-RU" sz="1200" kern="1200" dirty="0" smtClean="0">
                <a:solidFill>
                  <a:schemeClr val="tx1"/>
                </a:solidFill>
                <a:effectLst/>
                <a:latin typeface="+mn-lt"/>
                <a:ea typeface="+mn-ea"/>
                <a:cs typeface="+mn-cs"/>
              </a:rPr>
              <a:t>Благодаря этим сервисам банки экономят на расходах на аренду помещений, зарплату сотрудников, технику, канцелярию. Логично, что банки заинтересованы в распространении дистанционного банковского обслуживания – и поэтому они предлагают ”самостоятельным“ клиентам всевозможные бонусы. Если, к примеру, в отделении банка клиент должен заплатить комиссию за какой-либо платеж, то, возможно, в интернет-банкинге такой комиссии не будет, либо она будет заметно ниже. Если вы открываете депозит онлайн – то более привлекательной будет доходность. Если самостоятельно оформляется заявка на выпуск новой карточки – это тоже обойдется дешевле, чем при личном посещении отделения банка. И так по многим другим банковским услугам.</a:t>
            </a:r>
          </a:p>
          <a:p>
            <a:pPr lvl="0"/>
            <a:r>
              <a:rPr lang="ru-RU" sz="1200" kern="1200" dirty="0" smtClean="0">
                <a:solidFill>
                  <a:schemeClr val="tx1"/>
                </a:solidFill>
                <a:effectLst/>
                <a:latin typeface="+mn-lt"/>
                <a:ea typeface="+mn-ea"/>
                <a:cs typeface="+mn-cs"/>
              </a:rPr>
              <a:t>Наличие у клиента доступа ко всем своим счетам и операциям в режиме 24/7. Понадобилось заплатить за телефон в новогоднюю ночь? Без проблем. Интернет- и мобильный банкинг работают без праздников и выходных.</a:t>
            </a:r>
          </a:p>
          <a:p>
            <a:r>
              <a:rPr lang="be-BY" sz="1200" kern="1200" dirty="0" smtClean="0">
                <a:solidFill>
                  <a:schemeClr val="tx1"/>
                </a:solidFill>
                <a:effectLst/>
                <a:latin typeface="+mn-lt"/>
                <a:ea typeface="+mn-ea"/>
                <a:cs typeface="+mn-cs"/>
              </a:rPr>
              <a:t>С</a:t>
            </a:r>
            <a:r>
              <a:rPr lang="ru-RU" sz="1200" kern="1200" dirty="0" err="1" smtClean="0">
                <a:solidFill>
                  <a:schemeClr val="tx1"/>
                </a:solidFill>
                <a:effectLst/>
                <a:latin typeface="+mn-lt"/>
                <a:ea typeface="+mn-ea"/>
                <a:cs typeface="+mn-cs"/>
              </a:rPr>
              <a:t>егодня</a:t>
            </a:r>
            <a:r>
              <a:rPr lang="ru-RU" sz="1200" kern="1200" dirty="0" smtClean="0">
                <a:solidFill>
                  <a:schemeClr val="tx1"/>
                </a:solidFill>
                <a:effectLst/>
                <a:latin typeface="+mn-lt"/>
                <a:ea typeface="+mn-ea"/>
                <a:cs typeface="+mn-cs"/>
              </a:rPr>
              <a:t> через интернет- или мобильный банкинг можно с легкостью совершить большинство банковских операций. Например:</a:t>
            </a:r>
          </a:p>
          <a:p>
            <a:pPr lvl="0"/>
            <a:r>
              <a:rPr lang="ru-RU" sz="1200" kern="1200" dirty="0" smtClean="0">
                <a:solidFill>
                  <a:schemeClr val="tx1"/>
                </a:solidFill>
                <a:effectLst/>
                <a:latin typeface="+mn-lt"/>
                <a:ea typeface="+mn-ea"/>
                <a:cs typeface="+mn-cs"/>
              </a:rPr>
              <a:t>получение информации о счетах, а также выписок по ним;</a:t>
            </a:r>
          </a:p>
          <a:p>
            <a:pPr lvl="0"/>
            <a:r>
              <a:rPr lang="ru-RU" sz="1200" kern="1200" dirty="0" smtClean="0">
                <a:solidFill>
                  <a:schemeClr val="tx1"/>
                </a:solidFill>
                <a:effectLst/>
                <a:latin typeface="+mn-lt"/>
                <a:ea typeface="+mn-ea"/>
                <a:cs typeface="+mn-cs"/>
              </a:rPr>
              <a:t>совершение любых платежей – от коммунальных услуг до налогов и взносов;</a:t>
            </a:r>
          </a:p>
          <a:p>
            <a:pPr lvl="0"/>
            <a:r>
              <a:rPr lang="ru-RU" sz="1200" kern="1200" dirty="0" smtClean="0">
                <a:solidFill>
                  <a:schemeClr val="tx1"/>
                </a:solidFill>
                <a:effectLst/>
                <a:latin typeface="+mn-lt"/>
                <a:ea typeface="+mn-ea"/>
                <a:cs typeface="+mn-cs"/>
              </a:rPr>
              <a:t>переводы между карточками, в том числе между карточками, выпущенными в разных банках, а иногда – и в разных странах;</a:t>
            </a:r>
          </a:p>
          <a:p>
            <a:pPr lvl="0"/>
            <a:r>
              <a:rPr lang="ru-RU" sz="1200" kern="1200" dirty="0" smtClean="0">
                <a:solidFill>
                  <a:schemeClr val="tx1"/>
                </a:solidFill>
                <a:effectLst/>
                <a:latin typeface="+mn-lt"/>
                <a:ea typeface="+mn-ea"/>
                <a:cs typeface="+mn-cs"/>
              </a:rPr>
              <a:t>открытие и пополнение депозитов и электронных кошельков;</a:t>
            </a:r>
          </a:p>
          <a:p>
            <a:pPr lvl="0"/>
            <a:r>
              <a:rPr lang="ru-RU" sz="1200" kern="1200" dirty="0" smtClean="0">
                <a:solidFill>
                  <a:schemeClr val="tx1"/>
                </a:solidFill>
                <a:effectLst/>
                <a:latin typeface="+mn-lt"/>
                <a:ea typeface="+mn-ea"/>
                <a:cs typeface="+mn-cs"/>
              </a:rPr>
              <a:t>погашение кредитов;</a:t>
            </a:r>
          </a:p>
          <a:p>
            <a:pPr lvl="0"/>
            <a:r>
              <a:rPr lang="ru-RU" sz="1200" kern="1200" dirty="0" smtClean="0">
                <a:solidFill>
                  <a:schemeClr val="tx1"/>
                </a:solidFill>
                <a:effectLst/>
                <a:latin typeface="+mn-lt"/>
                <a:ea typeface="+mn-ea"/>
                <a:cs typeface="+mn-cs"/>
              </a:rPr>
              <a:t>оформление заявок на кредиты, платежные карточки и другие продукты;</a:t>
            </a:r>
          </a:p>
          <a:p>
            <a:pPr lvl="0"/>
            <a:r>
              <a:rPr lang="ru-RU" sz="1200" kern="1200" dirty="0" smtClean="0">
                <a:solidFill>
                  <a:schemeClr val="tx1"/>
                </a:solidFill>
                <a:effectLst/>
                <a:latin typeface="+mn-lt"/>
                <a:ea typeface="+mn-ea"/>
                <a:cs typeface="+mn-cs"/>
              </a:rPr>
              <a:t>управление лимитами по карточке;</a:t>
            </a:r>
          </a:p>
          <a:p>
            <a:pPr lvl="0"/>
            <a:r>
              <a:rPr lang="ru-RU" sz="1200" kern="1200" dirty="0" smtClean="0">
                <a:solidFill>
                  <a:schemeClr val="tx1"/>
                </a:solidFill>
                <a:effectLst/>
                <a:latin typeface="+mn-lt"/>
                <a:ea typeface="+mn-ea"/>
                <a:cs typeface="+mn-cs"/>
              </a:rPr>
              <a:t>быстрая блокировка карточки в случае форс-мажора (например, утери);</a:t>
            </a:r>
          </a:p>
          <a:p>
            <a:pPr lvl="0"/>
            <a:r>
              <a:rPr lang="ru-RU" sz="1200" kern="1200" dirty="0" smtClean="0">
                <a:solidFill>
                  <a:schemeClr val="tx1"/>
                </a:solidFill>
                <a:effectLst/>
                <a:latin typeface="+mn-lt"/>
                <a:ea typeface="+mn-ea"/>
                <a:cs typeface="+mn-cs"/>
              </a:rPr>
              <a:t>могут быть доступны и другие услуги.</a:t>
            </a:r>
          </a:p>
          <a:p>
            <a:r>
              <a:rPr lang="ru-RU" sz="1200" kern="1200" dirty="0" smtClean="0">
                <a:solidFill>
                  <a:schemeClr val="tx1"/>
                </a:solidFill>
                <a:effectLst/>
                <a:latin typeface="+mn-lt"/>
                <a:ea typeface="+mn-ea"/>
                <a:cs typeface="+mn-cs"/>
              </a:rPr>
              <a:t>Кроме того, здесь всегда можно ознакомиться с актуальными курсами валют, последними новостями вашего банка и получить множество другой полезной информации.</a:t>
            </a:r>
          </a:p>
          <a:p>
            <a:r>
              <a:rPr lang="ru-RU" sz="1200" kern="1200" dirty="0" smtClean="0">
                <a:solidFill>
                  <a:schemeClr val="tx1"/>
                </a:solidFill>
                <a:effectLst/>
                <a:latin typeface="+mn-lt"/>
                <a:ea typeface="+mn-ea"/>
                <a:cs typeface="+mn-cs"/>
              </a:rPr>
              <a:t>Цифровые технологии дают больше возможностей в жизни и свободного времени на любимые дела. Пользоваться ими удобно и приятно.</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2</a:t>
            </a:fld>
            <a:endParaRPr lang="ru-RU"/>
          </a:p>
        </p:txBody>
      </p:sp>
    </p:spTree>
    <p:extLst>
      <p:ext uri="{BB962C8B-B14F-4D97-AF65-F5344CB8AC3E}">
        <p14:creationId xmlns:p14="http://schemas.microsoft.com/office/powerpoint/2010/main" val="341276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3. Межбанковская система идентификации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Сегодня, если человек посетит один из банков и лично пройдет в нем процедуру идентификации, он может получать банковское обслуживание с помощью цифровых каналов в любом белорусском банке.</a:t>
            </a:r>
          </a:p>
          <a:p>
            <a:r>
              <a:rPr lang="ru-RU" sz="1200" kern="1200" dirty="0" err="1" smtClean="0">
                <a:solidFill>
                  <a:schemeClr val="tx1"/>
                </a:solidFill>
                <a:effectLst/>
                <a:latin typeface="+mn-lt"/>
                <a:ea typeface="+mn-ea"/>
                <a:cs typeface="+mn-cs"/>
              </a:rPr>
              <a:t>Mежбанковская</a:t>
            </a:r>
            <a:r>
              <a:rPr lang="ru-RU" sz="1200" kern="1200" dirty="0" smtClean="0">
                <a:solidFill>
                  <a:schemeClr val="tx1"/>
                </a:solidFill>
                <a:effectLst/>
                <a:latin typeface="+mn-lt"/>
                <a:ea typeface="+mn-ea"/>
                <a:cs typeface="+mn-cs"/>
              </a:rPr>
              <a:t> система идентификации (МСИ) – это информационная система, в которую поступают персональные данные клиентов банков, </a:t>
            </a:r>
            <a:r>
              <a:rPr lang="ru-RU" sz="1200" kern="1200" dirty="0" err="1" smtClean="0">
                <a:solidFill>
                  <a:schemeClr val="tx1"/>
                </a:solidFill>
                <a:effectLst/>
                <a:latin typeface="+mn-lt"/>
                <a:ea typeface="+mn-ea"/>
                <a:cs typeface="+mn-cs"/>
              </a:rPr>
              <a:t>храняться</a:t>
            </a:r>
            <a:r>
              <a:rPr lang="ru-RU" sz="1200" kern="1200" dirty="0" smtClean="0">
                <a:solidFill>
                  <a:schemeClr val="tx1"/>
                </a:solidFill>
                <a:effectLst/>
                <a:latin typeface="+mn-lt"/>
                <a:ea typeface="+mn-ea"/>
                <a:cs typeface="+mn-cs"/>
              </a:rPr>
              <a:t> в ней и используются для дистанционного предоставления услуг. Благодаря МСИ любые банки страны могут дистанционно идентифицировать обратившегося к ним клиента и получить все необходимые данные о нем, даже если этот человек ранее никогда не обращался в данный банк.</a:t>
            </a:r>
          </a:p>
          <a:p>
            <a:r>
              <a:rPr lang="ru-RU" sz="1200" kern="1200" dirty="0" smtClean="0">
                <a:solidFill>
                  <a:schemeClr val="tx1"/>
                </a:solidFill>
                <a:effectLst/>
                <a:latin typeface="+mn-lt"/>
                <a:ea typeface="+mn-ea"/>
                <a:cs typeface="+mn-cs"/>
              </a:rPr>
              <a:t>Владельцем МСИ, который обеспечивает ее функционирование, является ОАО ”Небанковская кредитно-финансовая организация ”ЕРИП“. Чтобы клиенту пользоваться возможностями МСИ, нужно пройти регистрацию на сайте ЕРИП. После этого можно войти в личный кабинет по логину и паролю. Процедура регистрации в МСИ бесплатная.</a:t>
            </a:r>
          </a:p>
          <a:p>
            <a:r>
              <a:rPr lang="ru-RU" sz="1200" kern="1200" dirty="0" smtClean="0">
                <a:solidFill>
                  <a:schemeClr val="tx1"/>
                </a:solidFill>
                <a:effectLst/>
                <a:latin typeface="+mn-lt"/>
                <a:ea typeface="+mn-ea"/>
                <a:cs typeface="+mn-cs"/>
              </a:rPr>
              <a:t>Благодаря межбанковской системе идентификации можно:</a:t>
            </a:r>
          </a:p>
          <a:p>
            <a:pPr lvl="0"/>
            <a:r>
              <a:rPr lang="ru-RU" sz="1200" kern="1200" dirty="0" smtClean="0">
                <a:solidFill>
                  <a:schemeClr val="tx1"/>
                </a:solidFill>
                <a:effectLst/>
                <a:latin typeface="+mn-lt"/>
                <a:ea typeface="+mn-ea"/>
                <a:cs typeface="+mn-cs"/>
              </a:rPr>
              <a:t>стать клиентом любого банка Беларуси, не выходя из дома;</a:t>
            </a:r>
          </a:p>
          <a:p>
            <a:pPr lvl="0"/>
            <a:r>
              <a:rPr lang="ru-RU" sz="1200" kern="1200" dirty="0" smtClean="0">
                <a:solidFill>
                  <a:schemeClr val="tx1"/>
                </a:solidFill>
                <a:effectLst/>
                <a:latin typeface="+mn-lt"/>
                <a:ea typeface="+mn-ea"/>
                <a:cs typeface="+mn-cs"/>
              </a:rPr>
              <a:t>пользоваться услугами банков и оформлять банковские продукты в режиме 24/7, не подстраиваясь под режим работы банка;</a:t>
            </a:r>
          </a:p>
          <a:p>
            <a:pPr lvl="0"/>
            <a:r>
              <a:rPr lang="ru-RU" sz="1200" kern="1200" dirty="0" smtClean="0">
                <a:solidFill>
                  <a:schemeClr val="tx1"/>
                </a:solidFill>
                <a:effectLst/>
                <a:latin typeface="+mn-lt"/>
                <a:ea typeface="+mn-ea"/>
                <a:cs typeface="+mn-cs"/>
              </a:rPr>
              <a:t>оформлять банковские продукты в режиме онлайн – например, текущие счета, депозиты, кредиты – и управлять ими;</a:t>
            </a:r>
          </a:p>
          <a:p>
            <a:pPr lvl="0"/>
            <a:r>
              <a:rPr lang="ru-RU" sz="1200" kern="1200" dirty="0" smtClean="0">
                <a:solidFill>
                  <a:schemeClr val="tx1"/>
                </a:solidFill>
                <a:effectLst/>
                <a:latin typeface="+mn-lt"/>
                <a:ea typeface="+mn-ea"/>
                <a:cs typeface="+mn-cs"/>
              </a:rPr>
              <a:t>получить и изучить свою кредитную историю.</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3</a:t>
            </a:fld>
            <a:endParaRPr lang="ru-RU"/>
          </a:p>
        </p:txBody>
      </p:sp>
    </p:spTree>
    <p:extLst>
      <p:ext uri="{BB962C8B-B14F-4D97-AF65-F5344CB8AC3E}">
        <p14:creationId xmlns:p14="http://schemas.microsoft.com/office/powerpoint/2010/main" val="341547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4. Биометрия в сфере финансов</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Усы, лапы и хвост когда-то были документами кота </a:t>
            </a:r>
            <a:r>
              <a:rPr lang="ru-RU" sz="1200" kern="1200" dirty="0" err="1" smtClean="0">
                <a:solidFill>
                  <a:schemeClr val="tx1"/>
                </a:solidFill>
                <a:effectLst/>
                <a:latin typeface="+mn-lt"/>
                <a:ea typeface="+mn-ea"/>
                <a:cs typeface="+mn-cs"/>
              </a:rPr>
              <a:t>Матроскина</a:t>
            </a:r>
            <a:r>
              <a:rPr lang="ru-RU" sz="1200" kern="1200" dirty="0" smtClean="0">
                <a:solidFill>
                  <a:schemeClr val="tx1"/>
                </a:solidFill>
                <a:effectLst/>
                <a:latin typeface="+mn-lt"/>
                <a:ea typeface="+mn-ea"/>
                <a:cs typeface="+mn-cs"/>
              </a:rPr>
              <a:t>, а сегодня подобным ”удостоверением личности“ может обзавестись любой и называются они биометрические данные.</a:t>
            </a:r>
          </a:p>
          <a:p>
            <a:r>
              <a:rPr lang="ru-RU" sz="1200" kern="1200" dirty="0" smtClean="0">
                <a:solidFill>
                  <a:schemeClr val="tx1"/>
                </a:solidFill>
                <a:effectLst/>
                <a:latin typeface="+mn-lt"/>
                <a:ea typeface="+mn-ea"/>
                <a:cs typeface="+mn-cs"/>
              </a:rPr>
              <a:t>Биометрические данные – это уникальные сведения, которые характеризуют физиологические и поведенческие особенности человека и, на основе которых можно с достоверно установить его личность. Наиболее популярны пять типов биометрических данных: отпечаток пальца, изображение лица, голос, радужная оболочка глаза, рисунок вен ладони и пальца.</a:t>
            </a:r>
          </a:p>
          <a:p>
            <a:r>
              <a:rPr lang="ru-RU" sz="1200" kern="1200" dirty="0" smtClean="0">
                <a:solidFill>
                  <a:schemeClr val="tx1"/>
                </a:solidFill>
                <a:effectLst/>
                <a:latin typeface="+mn-lt"/>
                <a:ea typeface="+mn-ea"/>
                <a:cs typeface="+mn-cs"/>
              </a:rPr>
              <a:t>Работа любой биометрической технологии проходит в четыре основных этапа:</a:t>
            </a:r>
          </a:p>
          <a:p>
            <a:pPr lvl="0"/>
            <a:r>
              <a:rPr lang="ru-RU" sz="1200" kern="1200" dirty="0" smtClean="0">
                <a:solidFill>
                  <a:schemeClr val="tx1"/>
                </a:solidFill>
                <a:effectLst/>
                <a:latin typeface="+mn-lt"/>
                <a:ea typeface="+mn-ea"/>
                <a:cs typeface="+mn-cs"/>
              </a:rPr>
              <a:t>снимок биометрического образца – например, запись вашего голоса или фиксация отпечатка пальца;</a:t>
            </a:r>
          </a:p>
          <a:p>
            <a:pPr lvl="0"/>
            <a:r>
              <a:rPr lang="ru-RU" sz="1200" kern="1200" dirty="0" smtClean="0">
                <a:solidFill>
                  <a:schemeClr val="tx1"/>
                </a:solidFill>
                <a:effectLst/>
                <a:latin typeface="+mn-lt"/>
                <a:ea typeface="+mn-ea"/>
                <a:cs typeface="+mn-cs"/>
              </a:rPr>
              <a:t>преобразование полученного образца в математический код и создание шаблона (оцифровка);</a:t>
            </a:r>
          </a:p>
          <a:p>
            <a:pPr lvl="0"/>
            <a:r>
              <a:rPr lang="ru-RU" sz="1200" kern="1200" dirty="0" smtClean="0">
                <a:solidFill>
                  <a:schemeClr val="tx1"/>
                </a:solidFill>
                <a:effectLst/>
                <a:latin typeface="+mn-lt"/>
                <a:ea typeface="+mn-ea"/>
                <a:cs typeface="+mn-cs"/>
              </a:rPr>
              <a:t>сравнение биометрических данных, предоставляемых в момент попытки осуществления операции, с шаблоном – например, вы прикладываете отпечаток пальца к сканеру в момент прохождения паспортного контроля в зоне </a:t>
            </a:r>
            <a:r>
              <a:rPr lang="ru-RU" sz="1200" kern="1200" dirty="0" err="1" smtClean="0">
                <a:solidFill>
                  <a:schemeClr val="tx1"/>
                </a:solidFill>
                <a:effectLst/>
                <a:latin typeface="+mn-lt"/>
                <a:ea typeface="+mn-ea"/>
                <a:cs typeface="+mn-cs"/>
              </a:rPr>
              <a:t>шенгена</a:t>
            </a:r>
            <a:r>
              <a:rPr lang="ru-RU" sz="1200" kern="1200" dirty="0" smtClean="0">
                <a:solidFill>
                  <a:schemeClr val="tx1"/>
                </a:solidFill>
                <a:effectLst/>
                <a:latin typeface="+mn-lt"/>
                <a:ea typeface="+mn-ea"/>
                <a:cs typeface="+mn-cs"/>
              </a:rPr>
              <a:t>, и система сравнивает его с отпечатком, который вы сдавали при оформлении визы;</a:t>
            </a:r>
          </a:p>
          <a:p>
            <a:pPr lvl="0"/>
            <a:r>
              <a:rPr lang="ru-RU" sz="1200" kern="1200" dirty="0" smtClean="0">
                <a:solidFill>
                  <a:schemeClr val="tx1"/>
                </a:solidFill>
                <a:effectLst/>
                <a:latin typeface="+mn-lt"/>
                <a:ea typeface="+mn-ea"/>
                <a:cs typeface="+mn-cs"/>
              </a:rPr>
              <a:t>результат – система ”понимает“, совпали образцы или нет.</a:t>
            </a:r>
          </a:p>
          <a:p>
            <a:r>
              <a:rPr lang="ru-RU" sz="1200" kern="1200" dirty="0" smtClean="0">
                <a:solidFill>
                  <a:schemeClr val="tx1"/>
                </a:solidFill>
                <a:effectLst/>
                <a:latin typeface="+mn-lt"/>
                <a:ea typeface="+mn-ea"/>
                <a:cs typeface="+mn-cs"/>
              </a:rPr>
              <a:t>Биометрические технологии используются в таких сферах нашей жизни, как </a:t>
            </a:r>
            <a:r>
              <a:rPr lang="ru-RU" sz="1200" kern="1200" dirty="0" err="1" smtClean="0">
                <a:solidFill>
                  <a:schemeClr val="tx1"/>
                </a:solidFill>
                <a:effectLst/>
                <a:latin typeface="+mn-lt"/>
                <a:ea typeface="+mn-ea"/>
                <a:cs typeface="+mn-cs"/>
              </a:rPr>
              <a:t>госуслуги</a:t>
            </a:r>
            <a:r>
              <a:rPr lang="ru-RU" sz="1200" kern="1200" dirty="0" smtClean="0">
                <a:solidFill>
                  <a:schemeClr val="tx1"/>
                </a:solidFill>
                <a:effectLst/>
                <a:latin typeface="+mn-lt"/>
                <a:ea typeface="+mn-ea"/>
                <a:cs typeface="+mn-cs"/>
              </a:rPr>
              <a:t>, туризм, здравоохранение. Не осталась в стороне и сфера финансов.</a:t>
            </a:r>
          </a:p>
          <a:p>
            <a:r>
              <a:rPr lang="ru-RU" sz="1200" kern="1200" dirty="0" smtClean="0">
                <a:solidFill>
                  <a:schemeClr val="tx1"/>
                </a:solidFill>
                <a:effectLst/>
                <a:latin typeface="+mn-lt"/>
                <a:ea typeface="+mn-ea"/>
                <a:cs typeface="+mn-cs"/>
              </a:rPr>
              <a:t>По данным международных экспертов около 80% утечек информации связано с некорректным использованием учетных данных, украденными или слабыми паролями (пароль ”123456“ остается самым популярным в мире паролем). Поэтому очевидно, что одних паролей для защиты данных недостаточно.</a:t>
            </a:r>
          </a:p>
          <a:p>
            <a:r>
              <a:rPr lang="ru-RU" sz="1200" kern="1200" dirty="0" smtClean="0">
                <a:solidFill>
                  <a:schemeClr val="tx1"/>
                </a:solidFill>
                <a:effectLst/>
                <a:latin typeface="+mn-lt"/>
                <a:ea typeface="+mn-ea"/>
                <a:cs typeface="+mn-cs"/>
              </a:rPr>
              <a:t>Сегодня биометрию используют банки, например, при осуществлении платежей, денежных переводов; оформлении вкладов и кредитов в режиме онлайн, при входе в онлайн-банкинг, при доступе к банковским ячейкам  пр. При этом биометрия может использоваться как дополнительный фактор подтверждения личности человека вместе с уникальными кодами и паролями, стандартными документами. Такая комбинация факторов позволяет максимально защитить клиентов банков от злоумышленников. Например, при звонке в </a:t>
            </a:r>
            <a:r>
              <a:rPr lang="ru-RU" sz="1200" kern="1200" dirty="0" err="1" smtClean="0">
                <a:solidFill>
                  <a:schemeClr val="tx1"/>
                </a:solidFill>
                <a:effectLst/>
                <a:latin typeface="+mn-lt"/>
                <a:ea typeface="+mn-ea"/>
                <a:cs typeface="+mn-cs"/>
              </a:rPr>
              <a:t>колл</a:t>
            </a:r>
            <a:r>
              <a:rPr lang="ru-RU" sz="1200" kern="1200" dirty="0" smtClean="0">
                <a:solidFill>
                  <a:schemeClr val="tx1"/>
                </a:solidFill>
                <a:effectLst/>
                <a:latin typeface="+mn-lt"/>
                <a:ea typeface="+mn-ea"/>
                <a:cs typeface="+mn-cs"/>
              </a:rPr>
              <a:t>-центр банк использует биометрию, чтобы распознать вас по голосу, но дополнительно попросит озвучить некоторые личные данные. При посещении хранилища с банковскими ячейками может потребоваться отпечаток пальца и, к примеру, паспорт или специальная карта доступа.</a:t>
            </a:r>
          </a:p>
          <a:p>
            <a:r>
              <a:rPr lang="ru-RU" sz="1200" kern="1200" dirty="0" smtClean="0">
                <a:solidFill>
                  <a:schemeClr val="tx1"/>
                </a:solidFill>
                <a:effectLst/>
                <a:latin typeface="+mn-lt"/>
                <a:ea typeface="+mn-ea"/>
                <a:cs typeface="+mn-cs"/>
              </a:rPr>
              <a:t>Биометрическая идентификация удобна для пользователей. Биометрические данные всегда при вас, их нельзя забыть, как это часто бывает с паролем, или потерять, как это случается, например, с банковской платежной карточкой. </a:t>
            </a:r>
          </a:p>
          <a:p>
            <a:r>
              <a:rPr lang="ru-RU" sz="1200" kern="1200" dirty="0" smtClean="0">
                <a:solidFill>
                  <a:schemeClr val="tx1"/>
                </a:solidFill>
                <a:effectLst/>
                <a:latin typeface="+mn-lt"/>
                <a:ea typeface="+mn-ea"/>
                <a:cs typeface="+mn-cs"/>
              </a:rPr>
              <a:t>Также плюс применения биометрических технологий для человека – это простота и скорость: приложил палец и платеж прошел. </a:t>
            </a:r>
          </a:p>
          <a:p>
            <a:r>
              <a:rPr lang="ru-RU" sz="1200" kern="1200" dirty="0" smtClean="0">
                <a:solidFill>
                  <a:schemeClr val="tx1"/>
                </a:solidFill>
                <a:effectLst/>
                <a:latin typeface="+mn-lt"/>
                <a:ea typeface="+mn-ea"/>
                <a:cs typeface="+mn-cs"/>
              </a:rPr>
              <a:t>Таким образом, внедрение и использование биометрических технологий в финансовой сфере удобно, оно упрощает финансовые операции, а также защищает наши деньги от мошенников.</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4</a:t>
            </a:fld>
            <a:endParaRPr lang="ru-RU"/>
          </a:p>
        </p:txBody>
      </p:sp>
    </p:spTree>
    <p:extLst>
      <p:ext uri="{BB962C8B-B14F-4D97-AF65-F5344CB8AC3E}">
        <p14:creationId xmlns:p14="http://schemas.microsoft.com/office/powerpoint/2010/main" val="2463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5. Современные платежные гаджеты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Благодаря развитию бесконтактных технологий в последние годы вместо карточек все чаще используются всевозможные гаджеты – смартфоны, часы, специальные кольца, браслеты и так далее. Многие эксперты полагают, что в будущем мы совсем перестанем пользоваться карточками в их классической форме и перейдем на альтернативные платежные инструменты.</a:t>
            </a:r>
          </a:p>
          <a:p>
            <a:r>
              <a:rPr lang="ru-RU" sz="1200" b="1" kern="1200" dirty="0" smtClean="0">
                <a:solidFill>
                  <a:schemeClr val="tx1"/>
                </a:solidFill>
                <a:effectLst/>
                <a:latin typeface="+mn-lt"/>
                <a:ea typeface="+mn-ea"/>
                <a:cs typeface="+mn-cs"/>
              </a:rPr>
              <a:t>Смартфоны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Для того чтобы использовать смартфон вместо карточки, он должен быть оснащен специальным NFC-модулем. Такой модуль имеют все современные устройства, однако из-за особенностей развития систем NFC-платежей не каждый смартфон с NFC будет полноценно работать на белорусском рынке. В нашей стране оценить удобство платежей смартфоном могут владельцы гаджетов от </a:t>
            </a:r>
            <a:r>
              <a:rPr lang="ru-RU" sz="1200" kern="1200" dirty="0" err="1" smtClean="0">
                <a:solidFill>
                  <a:schemeClr val="tx1"/>
                </a:solidFill>
                <a:effectLst/>
                <a:latin typeface="+mn-lt"/>
                <a:ea typeface="+mn-ea"/>
                <a:cs typeface="+mn-cs"/>
              </a:rPr>
              <a:t>Apple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Samsung</a:t>
            </a:r>
            <a:r>
              <a:rPr lang="ru-RU" sz="1200" kern="1200" dirty="0" smtClean="0">
                <a:solidFill>
                  <a:schemeClr val="tx1"/>
                </a:solidFill>
                <a:effectLst/>
                <a:latin typeface="+mn-lt"/>
                <a:ea typeface="+mn-ea"/>
                <a:cs typeface="+mn-cs"/>
              </a:rPr>
              <a:t>, HUAWEI и HONOR. Все необходимые настройки легко осуществляются в специальном мобильном приложении. После того как ваша карточка будет привязана к телефону, вы сможете легко оплачивать им покупки как обычной бесконтактной карточкой, поднося гаджет к платежному терминалу.</a:t>
            </a:r>
          </a:p>
          <a:p>
            <a:r>
              <a:rPr lang="ru-RU" sz="1200" b="1" kern="1200" dirty="0" smtClean="0">
                <a:solidFill>
                  <a:schemeClr val="tx1"/>
                </a:solidFill>
                <a:effectLst/>
                <a:latin typeface="+mn-lt"/>
                <a:ea typeface="+mn-ea"/>
                <a:cs typeface="+mn-cs"/>
              </a:rPr>
              <a:t>Платежные кольца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Такой необычный финансовый аксессуар появился в Беларуси в 2019 году. Его можно носить на пальце, как украшение, и при этом бесконтактно оплачивать кольцом товары и услуги. Для этого прямо в кольцо встроен специальный модуль NFC. В настоящее время ”привязать“ к кольцу можно только карточку международной системы </a:t>
            </a:r>
            <a:r>
              <a:rPr lang="ru-RU" sz="1200" kern="1200" dirty="0" err="1" smtClean="0">
                <a:solidFill>
                  <a:schemeClr val="tx1"/>
                </a:solidFill>
                <a:effectLst/>
                <a:latin typeface="+mn-lt"/>
                <a:ea typeface="+mn-ea"/>
                <a:cs typeface="+mn-cs"/>
              </a:rPr>
              <a:t>Visa</a:t>
            </a:r>
            <a:r>
              <a:rPr lang="ru-RU" sz="1200" kern="1200" dirty="0" smtClean="0">
                <a:solidFill>
                  <a:schemeClr val="tx1"/>
                </a:solidFill>
                <a:effectLst/>
                <a:latin typeface="+mn-lt"/>
                <a:ea typeface="+mn-ea"/>
                <a:cs typeface="+mn-cs"/>
              </a:rPr>
              <a:t>. Гаджет ударопрочный, водонепроницаемый и выглядит весьма стильно. Немудрено, что при этом он не бесплатный – платежный аксессуар стоит денег, и немалых. В настоящий момент этот продукт больше подойдет для платежных гурманов и любителей экспериментов – ведь, в отличие от смартфона, который в современном мире нужен каждому, кольцо может выполнять лишь две функции: эстетическую и платежную.</a:t>
            </a:r>
          </a:p>
          <a:p>
            <a:r>
              <a:rPr lang="ru-RU" sz="1200" b="1" kern="1200" dirty="0" smtClean="0">
                <a:solidFill>
                  <a:schemeClr val="tx1"/>
                </a:solidFill>
                <a:effectLst/>
                <a:latin typeface="+mn-lt"/>
                <a:ea typeface="+mn-ea"/>
                <a:cs typeface="+mn-cs"/>
              </a:rPr>
              <a:t>Умные часы</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Здесь, как и в случае со смартфонами, платежные сервисы в Беларуси будут доступны владельцам гаджетов от </a:t>
            </a:r>
            <a:r>
              <a:rPr lang="ru-RU" sz="1200" kern="1200" dirty="0" err="1" smtClean="0">
                <a:solidFill>
                  <a:schemeClr val="tx1"/>
                </a:solidFill>
                <a:effectLst/>
                <a:latin typeface="+mn-lt"/>
                <a:ea typeface="+mn-ea"/>
                <a:cs typeface="+mn-cs"/>
              </a:rPr>
              <a:t>Apple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Samsung</a:t>
            </a:r>
            <a:r>
              <a:rPr lang="ru-RU" sz="1200" kern="1200" dirty="0" smtClean="0">
                <a:solidFill>
                  <a:schemeClr val="tx1"/>
                </a:solidFill>
                <a:effectLst/>
                <a:latin typeface="+mn-lt"/>
                <a:ea typeface="+mn-ea"/>
                <a:cs typeface="+mn-cs"/>
              </a:rPr>
              <a:t>, HUAWEI и HONOR. Не трудно догадаться, что в умные часы тоже встроен NFC-модуль. Сама по себе привязка карточки будет осуществляться через смартфон, связанный с умными часами, с помощью специального мобильного приложения. Привязка осуществляется только один раз, после чего часами для оплаты можно пользоваться автономно, не прибегая к помощи смартфона. Помимо платежей, умные часы могут предложить вам множество других функций – от фитнес-</a:t>
            </a:r>
            <a:r>
              <a:rPr lang="ru-RU" sz="1200" kern="1200" dirty="0" err="1" smtClean="0">
                <a:solidFill>
                  <a:schemeClr val="tx1"/>
                </a:solidFill>
                <a:effectLst/>
                <a:latin typeface="+mn-lt"/>
                <a:ea typeface="+mn-ea"/>
                <a:cs typeface="+mn-cs"/>
              </a:rPr>
              <a:t>трекера</a:t>
            </a:r>
            <a:r>
              <a:rPr lang="ru-RU" sz="1200" kern="1200" dirty="0" smtClean="0">
                <a:solidFill>
                  <a:schemeClr val="tx1"/>
                </a:solidFill>
                <a:effectLst/>
                <a:latin typeface="+mn-lt"/>
                <a:ea typeface="+mn-ea"/>
                <a:cs typeface="+mn-cs"/>
              </a:rPr>
              <a:t> до управления аудиосистемой в автомобиле. Возможность бесконтактной оплаты станет лишь приятным дополнением.</a:t>
            </a:r>
          </a:p>
          <a:p>
            <a:r>
              <a:rPr lang="ru-RU" sz="1200" b="1" kern="1200" dirty="0" smtClean="0">
                <a:solidFill>
                  <a:schemeClr val="tx1"/>
                </a:solidFill>
                <a:effectLst/>
                <a:latin typeface="+mn-lt"/>
                <a:ea typeface="+mn-ea"/>
                <a:cs typeface="+mn-cs"/>
              </a:rPr>
              <a:t>И многое другое</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Нательные наклейки, специальные перчатки, браслеты и даже накладные ногти с NFC-модулем – это не выдумки сценаристов фильмов о будущем, а реальность, в которой мы живем. Список платежных гаджетов постоянно расширяется. Подобрать устройство по душе сможет даже самый искушенный экспериментатор.</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5</a:t>
            </a:fld>
            <a:endParaRPr lang="ru-RU"/>
          </a:p>
        </p:txBody>
      </p:sp>
    </p:spTree>
    <p:extLst>
      <p:ext uri="{BB962C8B-B14F-4D97-AF65-F5344CB8AC3E}">
        <p14:creationId xmlns:p14="http://schemas.microsoft.com/office/powerpoint/2010/main" val="104403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6. Оплата с помощью QR-кода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Внешне QR-код (с англ. – </a:t>
            </a:r>
            <a:r>
              <a:rPr lang="ru-RU" sz="1200" kern="1200" dirty="0" err="1" smtClean="0">
                <a:solidFill>
                  <a:schemeClr val="tx1"/>
                </a:solidFill>
                <a:effectLst/>
                <a:latin typeface="+mn-lt"/>
                <a:ea typeface="+mn-ea"/>
                <a:cs typeface="+mn-cs"/>
              </a:rPr>
              <a:t>quick</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response</a:t>
            </a:r>
            <a:r>
              <a:rPr lang="ru-RU" sz="1200" kern="1200" dirty="0" smtClean="0">
                <a:solidFill>
                  <a:schemeClr val="tx1"/>
                </a:solidFill>
                <a:effectLst/>
                <a:latin typeface="+mn-lt"/>
                <a:ea typeface="+mn-ea"/>
                <a:cs typeface="+mn-cs"/>
              </a:rPr>
              <a:t> переводится как быстрый ответ) – это квадратный штрих-код, состоящий из черных точек и пробелов. Многие компании используют эти коды для хранения и распространения самой различной информации. Это может быть, например, обычный текст, адрес в сети интернет, контактные данные человека или платежные реквизиты. Функцию оплаты посредством QR-кодов активно внедряют в свои мобильные приложения банки Беларуси.</a:t>
            </a:r>
          </a:p>
          <a:p>
            <a:r>
              <a:rPr lang="ru-RU" sz="1200" kern="1200" dirty="0" smtClean="0">
                <a:solidFill>
                  <a:schemeClr val="tx1"/>
                </a:solidFill>
                <a:effectLst/>
                <a:latin typeface="+mn-lt"/>
                <a:ea typeface="+mn-ea"/>
                <a:cs typeface="+mn-cs"/>
              </a:rPr>
              <a:t>Чем же платеж по QR-коду может быть удобнее, чем, к примеру, оплата банковской платежной карточкой или смартфоном с функцией бесконтактной оплаты?</a:t>
            </a:r>
          </a:p>
          <a:p>
            <a:pPr lvl="0"/>
            <a:r>
              <a:rPr lang="ru-RU" sz="1200" kern="1200" dirty="0" smtClean="0">
                <a:solidFill>
                  <a:schemeClr val="tx1"/>
                </a:solidFill>
                <a:effectLst/>
                <a:latin typeface="+mn-lt"/>
                <a:ea typeface="+mn-ea"/>
                <a:cs typeface="+mn-cs"/>
              </a:rPr>
              <a:t>Не требуется предъявления банковской платежной карточки, нужен лишь телефон, на котором установлено мобильное приложение банка. Деньги идут </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 привязанной банковской платежной карточки, счета или электронного кошелька покупателя на счет продавца.</a:t>
            </a:r>
          </a:p>
          <a:p>
            <a:pPr lvl="0"/>
            <a:r>
              <a:rPr lang="ru-RU" sz="1200" kern="1200" dirty="0" smtClean="0">
                <a:solidFill>
                  <a:schemeClr val="tx1"/>
                </a:solidFill>
                <a:effectLst/>
                <a:latin typeface="+mn-lt"/>
                <a:ea typeface="+mn-ea"/>
                <a:cs typeface="+mn-cs"/>
              </a:rPr>
              <a:t>Для оплаты по QR-коду подойдет любой телефон с камерой, который поддерживает банковские приложения. Тогда как для бесконтактной оплаты смартфоном с функцией бесконтактной оплаты требуется NFC-модуль.</a:t>
            </a:r>
          </a:p>
          <a:p>
            <a:pPr lvl="0"/>
            <a:r>
              <a:rPr lang="ru-RU" sz="1200" kern="1200" dirty="0" smtClean="0">
                <a:solidFill>
                  <a:schemeClr val="tx1"/>
                </a:solidFill>
                <a:effectLst/>
                <a:latin typeface="+mn-lt"/>
                <a:ea typeface="+mn-ea"/>
                <a:cs typeface="+mn-cs"/>
              </a:rPr>
              <a:t>Оплата по QR-коду дает возможность платить там, где нет POS-терминалов, предоставляет идеальные условия для точек самообслуживания.</a:t>
            </a:r>
          </a:p>
          <a:p>
            <a:pPr lvl="0"/>
            <a:r>
              <a:rPr lang="ru-RU" sz="1200" kern="1200" dirty="0" smtClean="0">
                <a:solidFill>
                  <a:schemeClr val="tx1"/>
                </a:solidFill>
                <a:effectLst/>
                <a:latin typeface="+mn-lt"/>
                <a:ea typeface="+mn-ea"/>
                <a:cs typeface="+mn-cs"/>
              </a:rPr>
              <a:t>Оплата по QR-коду имеет свои положительные моменты в части безопасности, так как при использовании мобильного приложения банка требуется дополнительная авторизация в нем.</a:t>
            </a:r>
          </a:p>
          <a:p>
            <a:r>
              <a:rPr lang="ru-RU" sz="1200" kern="1200" dirty="0" smtClean="0">
                <a:solidFill>
                  <a:schemeClr val="tx1"/>
                </a:solidFill>
                <a:effectLst/>
                <a:latin typeface="+mn-lt"/>
                <a:ea typeface="+mn-ea"/>
                <a:cs typeface="+mn-cs"/>
              </a:rPr>
              <a:t>Воспользоваться таким способом оплаты несложно. Если магазин, в котором вы собираетесь совершить покупку или ресторан, в котором вы ужинаете </a:t>
            </a:r>
            <a:r>
              <a:rPr lang="ru-RU" sz="1200" kern="1200" dirty="0" err="1" smtClean="0">
                <a:solidFill>
                  <a:schemeClr val="tx1"/>
                </a:solidFill>
                <a:effectLst/>
                <a:latin typeface="+mn-lt"/>
                <a:ea typeface="+mn-ea"/>
                <a:cs typeface="+mn-cs"/>
              </a:rPr>
              <a:t>подкючены</a:t>
            </a:r>
            <a:r>
              <a:rPr lang="ru-RU" sz="1200" kern="1200" dirty="0" smtClean="0">
                <a:solidFill>
                  <a:schemeClr val="tx1"/>
                </a:solidFill>
                <a:effectLst/>
                <a:latin typeface="+mn-lt"/>
                <a:ea typeface="+mn-ea"/>
                <a:cs typeface="+mn-cs"/>
              </a:rPr>
              <a:t> к сервису оплаты посредством QR-кода, то выбрав товар ли заказав услугу, вам нужно:</a:t>
            </a:r>
          </a:p>
          <a:p>
            <a:r>
              <a:rPr lang="ru-RU" sz="1200" kern="1200" dirty="0" smtClean="0">
                <a:solidFill>
                  <a:schemeClr val="tx1"/>
                </a:solidFill>
                <a:effectLst/>
                <a:latin typeface="+mn-lt"/>
                <a:ea typeface="+mn-ea"/>
                <a:cs typeface="+mn-cs"/>
              </a:rPr>
              <a:t>отсканировать QR-код, который соответствует желаемому товару или услуге. В зависимости от возможностей конкретного сервиса оплаты, это можно сделать или в специальном приложении мобильного банкинга, или стандартным сканером </a:t>
            </a:r>
            <a:r>
              <a:rPr lang="en-US" sz="1200" kern="1200" dirty="0" smtClean="0">
                <a:solidFill>
                  <a:schemeClr val="tx1"/>
                </a:solidFill>
                <a:effectLst/>
                <a:latin typeface="+mn-lt"/>
                <a:ea typeface="+mn-ea"/>
                <a:cs typeface="+mn-cs"/>
              </a:rPr>
              <a:t>QR</a:t>
            </a:r>
            <a:r>
              <a:rPr lang="ru-RU" sz="1200" kern="1200" dirty="0" smtClean="0">
                <a:solidFill>
                  <a:schemeClr val="tx1"/>
                </a:solidFill>
                <a:effectLst/>
                <a:latin typeface="+mn-lt"/>
                <a:ea typeface="+mn-ea"/>
                <a:cs typeface="+mn-cs"/>
              </a:rPr>
              <a:t>-кодов, установленным на мобильное устройство;</a:t>
            </a:r>
          </a:p>
          <a:p>
            <a:r>
              <a:rPr lang="ru-RU" sz="1200" kern="1200" dirty="0" smtClean="0">
                <a:solidFill>
                  <a:schemeClr val="tx1"/>
                </a:solidFill>
                <a:effectLst/>
                <a:latin typeface="+mn-lt"/>
                <a:ea typeface="+mn-ea"/>
                <a:cs typeface="+mn-cs"/>
              </a:rPr>
              <a:t>проверить информацию о товаре или услуге, названии магазина и сумму к оплате;</a:t>
            </a:r>
          </a:p>
          <a:p>
            <a:r>
              <a:rPr lang="ru-RU" sz="1200" kern="1200" dirty="0" smtClean="0">
                <a:solidFill>
                  <a:schemeClr val="tx1"/>
                </a:solidFill>
                <a:effectLst/>
                <a:latin typeface="+mn-lt"/>
                <a:ea typeface="+mn-ea"/>
                <a:cs typeface="+mn-cs"/>
              </a:rPr>
              <a:t>нажать кнопку ”оплатить“ и деньги спишутся с вашего счета. Вы получите электронный чек, а продавец получит уведомление об оплате.</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6</a:t>
            </a:fld>
            <a:endParaRPr lang="ru-RU"/>
          </a:p>
        </p:txBody>
      </p:sp>
    </p:spTree>
    <p:extLst>
      <p:ext uri="{BB962C8B-B14F-4D97-AF65-F5344CB8AC3E}">
        <p14:creationId xmlns:p14="http://schemas.microsoft.com/office/powerpoint/2010/main" val="2014254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7. Электронные деньги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Электронные деньги используются в качестве средства платежа для расчетов как с организациями, выпустившими эти единицы стоимости, так и с другими организациями или гражданами, которые принимают такое средство платежа. Электронные деньги не требуют открытия отдельного банковского счета, а хранятся в специальных электронных кошельках.</a:t>
            </a:r>
          </a:p>
          <a:p>
            <a:r>
              <a:rPr lang="ru-RU" sz="1200" kern="1200" dirty="0" smtClean="0">
                <a:solidFill>
                  <a:schemeClr val="tx1"/>
                </a:solidFill>
                <a:effectLst/>
                <a:latin typeface="+mn-lt"/>
                <a:ea typeface="+mn-ea"/>
                <a:cs typeface="+mn-cs"/>
              </a:rPr>
              <a:t>Создать такой кошелек можно онлайн или при обращении в отделение банка, а чтобы в нем появилась какая-то сумма – его нужно пополнить реальными деньгами. Есть много способов это сделать: например, с карточки через интернет-банкинг или банкомат, наличными деньгами в кассе банка или на почте, переводом таких же электронных денег с другого электронного кошелька и пр. </a:t>
            </a:r>
          </a:p>
          <a:p>
            <a:r>
              <a:rPr lang="ru-RU" sz="1200" kern="1200" dirty="0" smtClean="0">
                <a:solidFill>
                  <a:schemeClr val="tx1"/>
                </a:solidFill>
                <a:effectLst/>
                <a:latin typeface="+mn-lt"/>
                <a:ea typeface="+mn-ea"/>
                <a:cs typeface="+mn-cs"/>
              </a:rPr>
              <a:t>После пополнения кошелька электронными деньгами можно ими пользоваться: например, платить товары или услуги в интернете и в офлайн-магазинах, которые принимают такой вид оплаты, делать частные переводы между электронными кошельками, погасить электронные деньги, т.е. получить в наличной или безналичной форме денежные средства в обмен на электронные деньги. Сегодня в мире систем электронных денег и сопутствующих им сервисов существует достаточно много. Одними электронными деньгами удобно рассчитываться в интернете, с помощью других можно оплатить услуги мобильного оператора, третьи будут более удобны для переводов между частными лицами. Системы электронных денег отличаются разнообразием и развиваются.</a:t>
            </a:r>
          </a:p>
          <a:p>
            <a:r>
              <a:rPr lang="ru-RU" sz="1200" kern="1200" dirty="0" smtClean="0">
                <a:solidFill>
                  <a:schemeClr val="tx1"/>
                </a:solidFill>
                <a:effectLst/>
                <a:latin typeface="+mn-lt"/>
                <a:ea typeface="+mn-ea"/>
                <a:cs typeface="+mn-cs"/>
              </a:rPr>
              <a:t>У электронных денег есть несколько плюсов, особенно, при расчетах онлайн:</a:t>
            </a:r>
          </a:p>
          <a:p>
            <a:pPr lvl="0"/>
            <a:r>
              <a:rPr lang="ru-RU" sz="1200" kern="1200" dirty="0" smtClean="0">
                <a:solidFill>
                  <a:schemeClr val="tx1"/>
                </a:solidFill>
                <a:effectLst/>
                <a:latin typeface="+mn-lt"/>
                <a:ea typeface="+mn-ea"/>
                <a:cs typeface="+mn-cs"/>
              </a:rPr>
              <a:t>Чтобы пользоваться электронным кошельком, не нужно открывать банковский счет.</a:t>
            </a:r>
          </a:p>
          <a:p>
            <a:pPr lvl="0"/>
            <a:r>
              <a:rPr lang="ru-RU" sz="1200" kern="1200" dirty="0" smtClean="0">
                <a:solidFill>
                  <a:schemeClr val="tx1"/>
                </a:solidFill>
                <a:effectLst/>
                <a:latin typeface="+mn-lt"/>
                <a:ea typeface="+mn-ea"/>
                <a:cs typeface="+mn-cs"/>
              </a:rPr>
              <a:t>Необязательно выходить из дома – открыть электронный кошелек и пополнить его, например, со счета, к которому выдана карточка, можно дистанционно. Операции с электронными деньгами также как и операции с карточками осуществляются мгновенно. Только нужно учитывать особенность электронных денег и карточек – мгновенность проведения расчета владельцем электронного кошелька (держателем карточки), как правило, не означает такой же мгновенности поступления электронных денег в кошелек получателя (денежных средств на счет получателя). Поэтому есть временной разрыв момента оплаты и момента поступления денег, но это характерно для всех аналогичных систем.</a:t>
            </a:r>
          </a:p>
          <a:p>
            <a:pPr lvl="0"/>
            <a:r>
              <a:rPr lang="ru-RU" sz="1200" kern="1200" dirty="0" smtClean="0">
                <a:solidFill>
                  <a:schemeClr val="tx1"/>
                </a:solidFill>
                <a:effectLst/>
                <a:latin typeface="+mn-lt"/>
                <a:ea typeface="+mn-ea"/>
                <a:cs typeface="+mn-cs"/>
              </a:rPr>
              <a:t>Можно открыть электронный кошелек специально для расчетов в интернете и пополнять его на нужную сумму непосредственно перед тем, как совершить платеж. Это безопаснее, чем платить в сети интернет, например, зарплатной карточкой. Не нужно вводить реквизиты вашей карточки, а значит, даже если вы попадете на поддельный сайт, мошенники не смогут получить доступ к вашему счету и всей зарплате.</a:t>
            </a:r>
          </a:p>
          <a:p>
            <a:pPr lvl="0"/>
            <a:r>
              <a:rPr lang="ru-RU" sz="1200" kern="1200" dirty="0" smtClean="0">
                <a:solidFill>
                  <a:schemeClr val="tx1"/>
                </a:solidFill>
                <a:effectLst/>
                <a:latin typeface="+mn-lt"/>
                <a:ea typeface="+mn-ea"/>
                <a:cs typeface="+mn-cs"/>
              </a:rPr>
              <a:t>Организации, выпускающие электронные деньги, нередко предлагают своим клиентам программы лояльности. В некоторых случаях к электронному кошельку выпускается специальная (предоплаченная) карточка (не стоит путать ее с банковской платежной карточкой). </a:t>
            </a:r>
          </a:p>
          <a:p>
            <a:r>
              <a:rPr lang="ru-RU" sz="1200" kern="1200" dirty="0" smtClean="0">
                <a:solidFill>
                  <a:schemeClr val="tx1"/>
                </a:solidFill>
                <a:effectLst/>
                <a:latin typeface="+mn-lt"/>
                <a:ea typeface="+mn-ea"/>
                <a:cs typeface="+mn-cs"/>
              </a:rPr>
              <a:t>В любом случае электронными деньгами можно рассчитаться там, где продавец принимает такой способ оплаты и у него имеется об этом информация для покупателей. Так интернет-магазины размещают на своих страницах информацию о доступных способах оплаты, а офлайн магазины размещают в своих торговых залах такую информацию.</a:t>
            </a:r>
          </a:p>
          <a:p>
            <a:r>
              <a:rPr lang="ru-RU" sz="1200" kern="1200" dirty="0" smtClean="0">
                <a:solidFill>
                  <a:schemeClr val="tx1"/>
                </a:solidFill>
                <a:effectLst/>
                <a:latin typeface="+mn-lt"/>
                <a:ea typeface="+mn-ea"/>
                <a:cs typeface="+mn-cs"/>
              </a:rPr>
              <a:t>У электронных денег есть также и ряд особенностей: их нельзя разместить во вклад, на остаток электронных денег не начисляются проценты, электронные деньги не подпадают под действие закона о гарантированном возмещении банковских вкладов. Отсрочка оплаты за приобретаемые электронные деньги может быть предоставлена владельцу электронного кошелька при определенных условиях, а кредиты электронными деньгами не выдаются.</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7</a:t>
            </a:fld>
            <a:endParaRPr lang="ru-RU"/>
          </a:p>
        </p:txBody>
      </p:sp>
    </p:spTree>
    <p:extLst>
      <p:ext uri="{BB962C8B-B14F-4D97-AF65-F5344CB8AC3E}">
        <p14:creationId xmlns:p14="http://schemas.microsoft.com/office/powerpoint/2010/main" val="294577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8. Что такое социальная инженерия?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Многие специалисты по информационной безопасности говорят, что, как не защищай программы и системы, но есть одно слабое звено – это сам пользователь. Люди зачастую оказываются очень доверчивыми и сами предоставляют мошенникам конфиденциальную информацию. С помощью специальных практик мошенникам добыть необходимую информацию намного проще, нежели получить ее путем взлома системы безопасности. Этим они и пользуются.</a:t>
            </a:r>
          </a:p>
          <a:p>
            <a:r>
              <a:rPr lang="ru-RU" sz="1200" kern="1200" dirty="0" smtClean="0">
                <a:solidFill>
                  <a:schemeClr val="tx1"/>
                </a:solidFill>
                <a:effectLst/>
                <a:latin typeface="+mn-lt"/>
                <a:ea typeface="+mn-ea"/>
                <a:cs typeface="+mn-cs"/>
              </a:rPr>
              <a:t>Социальная инженерия – это способ получения конфиденциальной информации с помощью психологического воздействия на человека с целью получения выгоды.</a:t>
            </a:r>
          </a:p>
          <a:p>
            <a:r>
              <a:rPr lang="ru-RU" sz="1200" kern="1200" dirty="0" smtClean="0">
                <a:solidFill>
                  <a:schemeClr val="tx1"/>
                </a:solidFill>
                <a:effectLst/>
                <a:latin typeface="+mn-lt"/>
                <a:ea typeface="+mn-ea"/>
                <a:cs typeface="+mn-cs"/>
              </a:rPr>
              <a:t>Социальная инженерия может принимать разные виды. Вот самые распространенные.</a:t>
            </a:r>
          </a:p>
          <a:p>
            <a:r>
              <a:rPr lang="ru-RU" sz="1200" b="1" kern="1200" dirty="0" err="1" smtClean="0">
                <a:solidFill>
                  <a:schemeClr val="tx1"/>
                </a:solidFill>
                <a:effectLst/>
                <a:latin typeface="+mn-lt"/>
                <a:ea typeface="+mn-ea"/>
                <a:cs typeface="+mn-cs"/>
              </a:rPr>
              <a:t>Фишинг</a:t>
            </a:r>
            <a:r>
              <a:rPr lang="ru-RU" sz="1200" kern="1200" dirty="0" smtClean="0">
                <a:solidFill>
                  <a:schemeClr val="tx1"/>
                </a:solidFill>
                <a:effectLst/>
                <a:latin typeface="+mn-lt"/>
                <a:ea typeface="+mn-ea"/>
                <a:cs typeface="+mn-cs"/>
              </a:rPr>
              <a:t> – это вид мошенничества, основная суть которого завладение логинами и паролями от важных сайтов, аккаунтов, счетов в банке и другой конфиденциальной информацией путем рассылки писем с ссылками на мошеннический сайт, внешне очень похожий на настоящий. После того как пользователь попадает на поддельную страницу, мошенники пытаются различными психологическими приемами побудить его ввести на поддельной странице свои логин, пароль и одноразовый код, что позволяет мошенникам получить доступ к аккаунтам и банковским счетам.</a:t>
            </a:r>
          </a:p>
          <a:p>
            <a:r>
              <a:rPr lang="ru-RU" sz="1200" b="1" kern="1200" dirty="0" err="1" smtClean="0">
                <a:solidFill>
                  <a:schemeClr val="tx1"/>
                </a:solidFill>
                <a:effectLst/>
                <a:latin typeface="+mn-lt"/>
                <a:ea typeface="+mn-ea"/>
                <a:cs typeface="+mn-cs"/>
              </a:rPr>
              <a:t>Вишинг</a:t>
            </a:r>
            <a:r>
              <a:rPr lang="ru-RU" sz="1200" kern="1200" dirty="0" smtClean="0">
                <a:solidFill>
                  <a:schemeClr val="tx1"/>
                </a:solidFill>
                <a:effectLst/>
                <a:latin typeface="+mn-lt"/>
                <a:ea typeface="+mn-ea"/>
                <a:cs typeface="+mn-cs"/>
              </a:rPr>
              <a:t> – метод, который заключается в том, что злоумышленники, используя телефонную коммуникацию и, играя определенную роль (сотрудника банка, покупателя и т.д.), под разными предлогами выманивают у держателя платежной карточки конфиденциальную информацию или стимулируют его к совершению каких-то действий со своим счетом или банковской платежной карточкой.</a:t>
            </a:r>
          </a:p>
          <a:p>
            <a:r>
              <a:rPr lang="ru-RU" sz="1200" b="1" kern="1200" dirty="0" err="1" smtClean="0">
                <a:solidFill>
                  <a:schemeClr val="tx1"/>
                </a:solidFill>
                <a:effectLst/>
                <a:latin typeface="+mn-lt"/>
                <a:ea typeface="+mn-ea"/>
                <a:cs typeface="+mn-cs"/>
              </a:rPr>
              <a:t>Фарминг</a:t>
            </a:r>
            <a:r>
              <a:rPr lang="ru-RU" sz="1200" kern="1200" dirty="0" smtClean="0">
                <a:solidFill>
                  <a:schemeClr val="tx1"/>
                </a:solidFill>
                <a:effectLst/>
                <a:latin typeface="+mn-lt"/>
                <a:ea typeface="+mn-ea"/>
                <a:cs typeface="+mn-cs"/>
              </a:rPr>
              <a:t> – при </a:t>
            </a:r>
            <a:r>
              <a:rPr lang="ru-RU" sz="1200" kern="1200" dirty="0" err="1" smtClean="0">
                <a:solidFill>
                  <a:schemeClr val="tx1"/>
                </a:solidFill>
                <a:effectLst/>
                <a:latin typeface="+mn-lt"/>
                <a:ea typeface="+mn-ea"/>
                <a:cs typeface="+mn-cs"/>
              </a:rPr>
              <a:t>фарминге</a:t>
            </a:r>
            <a:r>
              <a:rPr lang="ru-RU" sz="1200" kern="1200" dirty="0" smtClean="0">
                <a:solidFill>
                  <a:schemeClr val="tx1"/>
                </a:solidFill>
                <a:effectLst/>
                <a:latin typeface="+mn-lt"/>
                <a:ea typeface="+mn-ea"/>
                <a:cs typeface="+mn-cs"/>
              </a:rPr>
              <a:t> на персональный компьютер жертвы устанавливается вредоносная программа, которая меняет информацию по IP-адресам, в результате чего обманутый пользователь опять таки перенаправляется на поддельный сайт без его ведома и согласия.</a:t>
            </a:r>
          </a:p>
          <a:p>
            <a:r>
              <a:rPr lang="ru-RU" sz="1200" b="1" kern="1200" dirty="0" smtClean="0">
                <a:solidFill>
                  <a:schemeClr val="tx1"/>
                </a:solidFill>
                <a:effectLst/>
                <a:latin typeface="+mn-lt"/>
                <a:ea typeface="+mn-ea"/>
                <a:cs typeface="+mn-cs"/>
              </a:rPr>
              <a:t>Взлом социальных сетей</a:t>
            </a:r>
            <a:r>
              <a:rPr lang="ru-RU" sz="1200" kern="1200" dirty="0" smtClean="0">
                <a:solidFill>
                  <a:schemeClr val="tx1"/>
                </a:solidFill>
                <a:effectLst/>
                <a:latin typeface="+mn-lt"/>
                <a:ea typeface="+mn-ea"/>
                <a:cs typeface="+mn-cs"/>
              </a:rPr>
              <a:t> – взламывается страница пользователя и от его имени идут сообщения его друзьям, чаще всего с просьбой ”скинь денег на карточку“.</a:t>
            </a:r>
          </a:p>
          <a:p>
            <a:r>
              <a:rPr lang="ru-RU" sz="1200" b="1" kern="1200" dirty="0" smtClean="0">
                <a:solidFill>
                  <a:schemeClr val="tx1"/>
                </a:solidFill>
                <a:effectLst/>
                <a:latin typeface="+mn-lt"/>
                <a:ea typeface="+mn-ea"/>
                <a:cs typeface="+mn-cs"/>
              </a:rPr>
              <a:t>СМС-атаки</a:t>
            </a:r>
            <a:r>
              <a:rPr lang="ru-RU" sz="1200" kern="1200" dirty="0" smtClean="0">
                <a:solidFill>
                  <a:schemeClr val="tx1"/>
                </a:solidFill>
                <a:effectLst/>
                <a:latin typeface="+mn-lt"/>
                <a:ea typeface="+mn-ea"/>
                <a:cs typeface="+mn-cs"/>
              </a:rPr>
              <a:t> – мошенник создает </a:t>
            </a:r>
            <a:r>
              <a:rPr lang="ru-RU" sz="1200" kern="1200" dirty="0" err="1" smtClean="0">
                <a:solidFill>
                  <a:schemeClr val="tx1"/>
                </a:solidFill>
                <a:effectLst/>
                <a:latin typeface="+mn-lt"/>
                <a:ea typeface="+mn-ea"/>
                <a:cs typeface="+mn-cs"/>
              </a:rPr>
              <a:t>фейковый</a:t>
            </a:r>
            <a:r>
              <a:rPr lang="ru-RU" sz="1200" kern="1200" dirty="0" smtClean="0">
                <a:solidFill>
                  <a:schemeClr val="tx1"/>
                </a:solidFill>
                <a:effectLst/>
                <a:latin typeface="+mn-lt"/>
                <a:ea typeface="+mn-ea"/>
                <a:cs typeface="+mn-cs"/>
              </a:rPr>
              <a:t> аккаунт в социальных сетях либо регистрируется, к примеру, в </a:t>
            </a:r>
            <a:r>
              <a:rPr lang="ru-RU" sz="1200" kern="1200" dirty="0" err="1" smtClean="0">
                <a:solidFill>
                  <a:schemeClr val="tx1"/>
                </a:solidFill>
                <a:effectLst/>
                <a:latin typeface="+mn-lt"/>
                <a:ea typeface="+mn-ea"/>
                <a:cs typeface="+mn-cs"/>
              </a:rPr>
              <a:t>Viber</a:t>
            </a:r>
            <a:r>
              <a:rPr lang="ru-RU" sz="1200" kern="1200" dirty="0" smtClean="0">
                <a:solidFill>
                  <a:schemeClr val="tx1"/>
                </a:solidFill>
                <a:effectLst/>
                <a:latin typeface="+mn-lt"/>
                <a:ea typeface="+mn-ea"/>
                <a:cs typeface="+mn-cs"/>
              </a:rPr>
              <a:t>, с </a:t>
            </a:r>
            <a:r>
              <a:rPr lang="ru-RU" sz="1200" kern="1200" dirty="0" err="1" smtClean="0">
                <a:solidFill>
                  <a:schemeClr val="tx1"/>
                </a:solidFill>
                <a:effectLst/>
                <a:latin typeface="+mn-lt"/>
                <a:ea typeface="+mn-ea"/>
                <a:cs typeface="+mn-cs"/>
              </a:rPr>
              <a:t>симкарты</a:t>
            </a:r>
            <a:r>
              <a:rPr lang="ru-RU" sz="1200" kern="1200" dirty="0" smtClean="0">
                <a:solidFill>
                  <a:schemeClr val="tx1"/>
                </a:solidFill>
                <a:effectLst/>
                <a:latin typeface="+mn-lt"/>
                <a:ea typeface="+mn-ea"/>
                <a:cs typeface="+mn-cs"/>
              </a:rPr>
              <a:t>, которая оформлена не на его. Далее высылает различные сообщения и объявления. Например, ”Помогите на лечение ребенку“, размещая фото и реквизиты. Если это действительно реальный человек, то реквизиты легко проверяются. Но, к сожалению, люди не часто проверяют такую информацию.</a:t>
            </a:r>
          </a:p>
          <a:p>
            <a:r>
              <a:rPr lang="ru-RU" sz="1200" b="1" kern="1200" dirty="0" smtClean="0">
                <a:solidFill>
                  <a:schemeClr val="tx1"/>
                </a:solidFill>
                <a:effectLst/>
                <a:latin typeface="+mn-lt"/>
                <a:ea typeface="+mn-ea"/>
                <a:cs typeface="+mn-cs"/>
              </a:rPr>
              <a:t>Дорожное яблоко</a:t>
            </a:r>
            <a:r>
              <a:rPr lang="ru-RU" sz="1200" kern="1200" dirty="0" smtClean="0">
                <a:solidFill>
                  <a:schemeClr val="tx1"/>
                </a:solidFill>
                <a:effectLst/>
                <a:latin typeface="+mn-lt"/>
                <a:ea typeface="+mn-ea"/>
                <a:cs typeface="+mn-cs"/>
              </a:rPr>
              <a:t> – этот метод состоит в использовании физических носителей (CD, флэш-накопителей). Злоумышленник подбрасывает такой носитель в общедоступных местах на территории компании (парковки, столовые, рабочие места сотрудников), на котором на самом деле вредоносная программа</a:t>
            </a:r>
            <a:r>
              <a:rPr lang="be-BY" sz="1200" kern="1200" dirty="0" smtClean="0">
                <a:solidFill>
                  <a:schemeClr val="tx1"/>
                </a:solidFill>
                <a:effectLst/>
                <a:latin typeface="+mn-lt"/>
                <a:ea typeface="+mn-ea"/>
                <a:cs typeface="+mn-cs"/>
              </a:rPr>
              <a:t>. Нашедший такой носитель из любопытства открывает его на рабочем компьютере, тем самым заражая всю сеть организации.</a:t>
            </a:r>
            <a:endParaRPr lang="ru-RU" sz="1200" kern="1200" dirty="0" smtClean="0">
              <a:solidFill>
                <a:schemeClr val="tx1"/>
              </a:solidFill>
              <a:effectLst/>
              <a:latin typeface="+mn-lt"/>
              <a:ea typeface="+mn-ea"/>
              <a:cs typeface="+mn-cs"/>
            </a:endParaRPr>
          </a:p>
          <a:p>
            <a:r>
              <a:rPr lang="ru-RU" sz="1200" b="1" kern="1200" dirty="0" err="1" smtClean="0">
                <a:solidFill>
                  <a:schemeClr val="tx1"/>
                </a:solidFill>
                <a:effectLst/>
                <a:latin typeface="+mn-lt"/>
                <a:ea typeface="+mn-ea"/>
                <a:cs typeface="+mn-cs"/>
              </a:rPr>
              <a:t>Кви</a:t>
            </a:r>
            <a:r>
              <a:rPr lang="ru-RU" sz="1200" b="1" kern="1200" dirty="0" smtClean="0">
                <a:solidFill>
                  <a:schemeClr val="tx1"/>
                </a:solidFill>
                <a:effectLst/>
                <a:latin typeface="+mn-lt"/>
                <a:ea typeface="+mn-ea"/>
                <a:cs typeface="+mn-cs"/>
              </a:rPr>
              <a:t> про </a:t>
            </a:r>
            <a:r>
              <a:rPr lang="ru-RU" sz="1200" b="1" kern="1200" dirty="0" err="1" smtClean="0">
                <a:solidFill>
                  <a:schemeClr val="tx1"/>
                </a:solidFill>
                <a:effectLst/>
                <a:latin typeface="+mn-lt"/>
                <a:ea typeface="+mn-ea"/>
                <a:cs typeface="+mn-cs"/>
              </a:rPr>
              <a:t>кво</a:t>
            </a:r>
            <a:r>
              <a:rPr lang="ru-RU" sz="1200" kern="1200" dirty="0" smtClean="0">
                <a:solidFill>
                  <a:schemeClr val="tx1"/>
                </a:solidFill>
                <a:effectLst/>
                <a:latin typeface="+mn-lt"/>
                <a:ea typeface="+mn-ea"/>
                <a:cs typeface="+mn-cs"/>
              </a:rPr>
              <a:t> (в английском языке это выражение обычно используется в значении ”услуга за услугу“) – злоумышленник представляется, например, сотрудником технической поддержки и информирует о возникновении каких-то проблем на рабочем месте. Далее он сообщает о необходимости их устранения. В процессе ”решения“ такой проблемы злоумышленник подталкивает человека на совершение действий, позволяющих атакующему выполнить определенные команды или установить необходимое вредоносное программное обеспечение.</a:t>
            </a:r>
          </a:p>
          <a:p>
            <a:r>
              <a:rPr lang="ru-RU" sz="1200" kern="1200" dirty="0" smtClean="0">
                <a:solidFill>
                  <a:schemeClr val="tx1"/>
                </a:solidFill>
                <a:effectLst/>
                <a:latin typeface="+mn-lt"/>
                <a:ea typeface="+mn-ea"/>
                <a:cs typeface="+mn-cs"/>
              </a:rPr>
              <a:t>Методов мошенничества, которые используют социальную инженерию, – множество. Самые распространенные для нашей страны – </a:t>
            </a:r>
            <a:r>
              <a:rPr lang="ru-RU" sz="1200" kern="1200" dirty="0" err="1" smtClean="0">
                <a:solidFill>
                  <a:schemeClr val="tx1"/>
                </a:solidFill>
                <a:effectLst/>
                <a:latin typeface="+mn-lt"/>
                <a:ea typeface="+mn-ea"/>
                <a:cs typeface="+mn-cs"/>
              </a:rPr>
              <a:t>фишинг</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вишинг</a:t>
            </a:r>
            <a:r>
              <a:rPr lang="ru-RU" sz="1200" kern="1200" dirty="0" smtClean="0">
                <a:solidFill>
                  <a:schemeClr val="tx1"/>
                </a:solidFill>
                <a:effectLst/>
                <a:latin typeface="+mn-lt"/>
                <a:ea typeface="+mn-ea"/>
                <a:cs typeface="+mn-cs"/>
              </a:rPr>
              <a:t>, взлом социальных сетей. Главный способ защиты от мошенников, использующих методы социальной инженерии, это проявление бдительности и осторожности.</a:t>
            </a:r>
          </a:p>
          <a:p>
            <a:r>
              <a:rPr lang="ru-RU" sz="1200" kern="1200" dirty="0" smtClean="0">
                <a:solidFill>
                  <a:schemeClr val="tx1"/>
                </a:solidFill>
                <a:effectLst/>
                <a:latin typeface="+mn-lt"/>
                <a:ea typeface="+mn-ea"/>
                <a:cs typeface="+mn-cs"/>
              </a:rPr>
              <a:t>Давайте рассмотрим </a:t>
            </a:r>
            <a:r>
              <a:rPr lang="ru-RU" sz="1200" b="1" kern="1200" dirty="0" smtClean="0">
                <a:solidFill>
                  <a:schemeClr val="tx1"/>
                </a:solidFill>
                <a:effectLst/>
                <a:latin typeface="+mn-lt"/>
                <a:ea typeface="+mn-ea"/>
                <a:cs typeface="+mn-cs"/>
              </a:rPr>
              <a:t>самые частые ухищрения</a:t>
            </a:r>
            <a:r>
              <a:rPr lang="ru-RU" sz="1200" kern="1200" dirty="0" smtClean="0">
                <a:solidFill>
                  <a:schemeClr val="tx1"/>
                </a:solidFill>
                <a:effectLst/>
                <a:latin typeface="+mn-lt"/>
                <a:ea typeface="+mn-ea"/>
                <a:cs typeface="+mn-cs"/>
              </a:rPr>
              <a:t>, которыми пользуются </a:t>
            </a:r>
            <a:r>
              <a:rPr lang="ru-RU" sz="1200" kern="1200" dirty="0" err="1" smtClean="0">
                <a:solidFill>
                  <a:schemeClr val="tx1"/>
                </a:solidFill>
                <a:effectLst/>
                <a:latin typeface="+mn-lt"/>
                <a:ea typeface="+mn-ea"/>
                <a:cs typeface="+mn-cs"/>
              </a:rPr>
              <a:t>кибермошенники</a:t>
            </a:r>
            <a:r>
              <a:rPr lang="ru-RU" sz="1200" kern="1200" dirty="0" smtClean="0">
                <a:solidFill>
                  <a:schemeClr val="tx1"/>
                </a:solidFill>
                <a:effectLst/>
                <a:latin typeface="+mn-lt"/>
                <a:ea typeface="+mn-ea"/>
                <a:cs typeface="+mn-cs"/>
              </a:rPr>
              <a:t> чтобы достичь желаемого и получить чужие деньги.</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8</a:t>
            </a:fld>
            <a:endParaRPr lang="ru-RU"/>
          </a:p>
        </p:txBody>
      </p:sp>
    </p:spTree>
    <p:extLst>
      <p:ext uri="{BB962C8B-B14F-4D97-AF65-F5344CB8AC3E}">
        <p14:creationId xmlns:p14="http://schemas.microsoft.com/office/powerpoint/2010/main" val="2463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Слайд 9. Схема 1. Поддельные продавцы, </a:t>
            </a:r>
            <a:endParaRPr lang="ru-RU"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поддельные покупатели…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Сегодня многие из нас пользуются популярными площадками для продажи или покупки товара как у магазинов, так и у частных лиц. Безусловно, крупным интернет-площадкам казалось бы нет смысла не доверять. Но и тут нас могут ожидать подводные камни.</a:t>
            </a:r>
          </a:p>
          <a:p>
            <a:r>
              <a:rPr lang="ru-RU" sz="1200" b="1" kern="1200" dirty="0" smtClean="0">
                <a:solidFill>
                  <a:schemeClr val="tx1"/>
                </a:solidFill>
                <a:effectLst/>
                <a:latin typeface="+mn-lt"/>
                <a:ea typeface="+mn-ea"/>
                <a:cs typeface="+mn-cs"/>
              </a:rPr>
              <a:t>Итак, схема ”разводки“ продавцов:</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Преступник находит продавца на площадке объявлений, копирует его контактные данные, но на площадке не пишет, так как его могут заблокировать. Ищет номер продавца в мессенджерах, представляется якобы покупателем с интернет-площадки, на которой размещен товар, говорит, что готов купить товар по предоплате. Затем высылает продавцу ссылку на поддельную страницу предоплаты, где продавцу нужно ввести номер своей банковской платежной карточки для того, чтобы получить деньги от покупателя. Естественно, никаких денег продавец не получит – как только он введет свои персональные данные, преступник получит доступ к его счету.</a:t>
            </a:r>
          </a:p>
          <a:p>
            <a:r>
              <a:rPr lang="ru-RU" sz="1200" b="1" kern="1200" dirty="0" smtClean="0">
                <a:solidFill>
                  <a:schemeClr val="tx1"/>
                </a:solidFill>
                <a:effectLst/>
                <a:latin typeface="+mn-lt"/>
                <a:ea typeface="+mn-ea"/>
                <a:cs typeface="+mn-cs"/>
              </a:rPr>
              <a:t>Схема ”разводки“ покупателей:</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Преступник выставляет товар с очень выгодной ценой. Когда потенциальный покупатель пишет ему, злоумышленник под любым предлогом предлагает перейти в мессенджер. Говорит, что в мессенджере удобнее общаться, можно созвониться и т.п. Затем преступник уговаривает покупателя на предоплату по одной из причин: уехал из города, боится встречаться во время эпидемии </a:t>
            </a:r>
            <a:r>
              <a:rPr lang="ru-RU" sz="1200" kern="1200" dirty="0" err="1" smtClean="0">
                <a:solidFill>
                  <a:schemeClr val="tx1"/>
                </a:solidFill>
                <a:effectLst/>
                <a:latin typeface="+mn-lt"/>
                <a:ea typeface="+mn-ea"/>
                <a:cs typeface="+mn-cs"/>
              </a:rPr>
              <a:t>коронавируса</a:t>
            </a:r>
            <a:r>
              <a:rPr lang="ru-RU" sz="1200" kern="1200" dirty="0" smtClean="0">
                <a:solidFill>
                  <a:schemeClr val="tx1"/>
                </a:solidFill>
                <a:effectLst/>
                <a:latin typeface="+mn-lt"/>
                <a:ea typeface="+mn-ea"/>
                <a:cs typeface="+mn-cs"/>
              </a:rPr>
              <a:t>, нет времени и т.д. А чтобы развеять сомнения покупателя, говорит о новой услуге </a:t>
            </a:r>
            <a:r>
              <a:rPr lang="ru-RU" sz="1200" kern="1200" dirty="0" err="1" smtClean="0">
                <a:solidFill>
                  <a:schemeClr val="tx1"/>
                </a:solidFill>
                <a:effectLst/>
                <a:latin typeface="+mn-lt"/>
                <a:ea typeface="+mn-ea"/>
                <a:cs typeface="+mn-cs"/>
              </a:rPr>
              <a:t>холдирования</a:t>
            </a:r>
            <a:r>
              <a:rPr lang="ru-RU" sz="1200" kern="1200" dirty="0" smtClean="0">
                <a:solidFill>
                  <a:schemeClr val="tx1"/>
                </a:solidFill>
                <a:effectLst/>
                <a:latin typeface="+mn-lt"/>
                <a:ea typeface="+mn-ea"/>
                <a:cs typeface="+mn-cs"/>
              </a:rPr>
              <a:t> средств, которая появилась на данной интернет-площадке: если доставки не будет, компания автоматически вернет средства на карточку. Злоумышленник также высылает покупателю ссылку на поддельную страницу доставки, которая имитирует страницу данной интернет-площадки, где нужно ввести данные банковской платежной карточки, чтобы совершить предоплату. Как только пользователь вводит данные своей банковской платежной карточки, со счета списываются деньги, товар не приходит.</a:t>
            </a:r>
          </a:p>
          <a:p>
            <a:r>
              <a:rPr lang="ru-RU" sz="1200" kern="1200" dirty="0" smtClean="0">
                <a:solidFill>
                  <a:schemeClr val="tx1"/>
                </a:solidFill>
                <a:effectLst/>
                <a:latin typeface="+mn-lt"/>
                <a:ea typeface="+mn-ea"/>
                <a:cs typeface="+mn-cs"/>
              </a:rPr>
              <a:t>Эта ситуация может быть реализована мошенниками в различных вариантах. Например, после того, как предыдущая уловка сработала, и покупатель начинает подозревать, что его обманули, мошенник повторно связывается с покупателем. Он скажет, что произошла ошибка, товар уже забрали (или передумал подавать), и он готов вернуть деньги. Далее он высылает ссылку на поддельную страницу возврата средств, где покупателю нужно ввести данные своей карточки и точную сумму, которую ему должны вернуть. После того, как покупатель вводит данные своей карточки, с него повторно списывается та же сумма или (если повезет) все деньги.</a:t>
            </a:r>
          </a:p>
          <a:p>
            <a:r>
              <a:rPr lang="ru-RU" sz="1200" b="1" kern="1200" dirty="0" smtClean="0">
                <a:solidFill>
                  <a:schemeClr val="tx1"/>
                </a:solidFill>
                <a:effectLst/>
                <a:latin typeface="+mn-lt"/>
                <a:ea typeface="+mn-ea"/>
                <a:cs typeface="+mn-cs"/>
              </a:rPr>
              <a:t>Как обезопасить себя:</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Ведите переписку только в рамках интернет-площадки, на которой находитесь. Как правило, подобные сайты блокируют возможность отправлять ссылки на сторонние сайты, и это сделано специально для того, чтобы оградить людей от попыток недобросовестных пользователей увести их на мошенническую страницу.</a:t>
            </a:r>
          </a:p>
          <a:p>
            <a:r>
              <a:rPr lang="ru-RU" sz="1200" kern="1200" dirty="0" smtClean="0">
                <a:solidFill>
                  <a:schemeClr val="tx1"/>
                </a:solidFill>
                <a:effectLst/>
                <a:latin typeface="+mn-lt"/>
                <a:ea typeface="+mn-ea"/>
                <a:cs typeface="+mn-cs"/>
              </a:rPr>
              <a:t>Не переходите по ссылкам, которые вам высылают посторонние люди.</a:t>
            </a:r>
          </a:p>
          <a:p>
            <a:r>
              <a:rPr lang="ru-RU" sz="1200" kern="1200" dirty="0" smtClean="0">
                <a:solidFill>
                  <a:schemeClr val="tx1"/>
                </a:solidFill>
                <a:effectLst/>
                <a:latin typeface="+mn-lt"/>
                <a:ea typeface="+mn-ea"/>
                <a:cs typeface="+mn-cs"/>
              </a:rPr>
              <a:t>Если нужно перевести деньги на другую карт</a:t>
            </a:r>
            <a:r>
              <a:rPr lang="be-BY" sz="1200" kern="1200" dirty="0" smtClean="0">
                <a:solidFill>
                  <a:schemeClr val="tx1"/>
                </a:solidFill>
                <a:effectLst/>
                <a:latin typeface="+mn-lt"/>
                <a:ea typeface="+mn-ea"/>
                <a:cs typeface="+mn-cs"/>
              </a:rPr>
              <a:t>очку</a:t>
            </a:r>
            <a:r>
              <a:rPr lang="ru-RU" sz="1200" kern="1200" dirty="0" smtClean="0">
                <a:solidFill>
                  <a:schemeClr val="tx1"/>
                </a:solidFill>
                <a:effectLst/>
                <a:latin typeface="+mn-lt"/>
                <a:ea typeface="+mn-ea"/>
                <a:cs typeface="+mn-cs"/>
              </a:rPr>
              <a:t>, то пользуйтесь мобильным приложением от вашего банка, либо же самостоятельно заходите на страницу вашего банка.</a:t>
            </a:r>
          </a:p>
          <a:p>
            <a:r>
              <a:rPr lang="be-BY" sz="1200" kern="1200" dirty="0" smtClean="0">
                <a:solidFill>
                  <a:schemeClr val="tx1"/>
                </a:solidFill>
                <a:effectLst/>
                <a:latin typeface="+mn-lt"/>
                <a:ea typeface="+mn-ea"/>
                <a:cs typeface="+mn-cs"/>
              </a:rPr>
              <a:t>В</a:t>
            </a:r>
            <a:r>
              <a:rPr lang="ru-RU" sz="1200" kern="1200" dirty="0" err="1" smtClean="0">
                <a:solidFill>
                  <a:schemeClr val="tx1"/>
                </a:solidFill>
                <a:effectLst/>
                <a:latin typeface="+mn-lt"/>
                <a:ea typeface="+mn-ea"/>
                <a:cs typeface="+mn-cs"/>
              </a:rPr>
              <a:t>нимательно</a:t>
            </a:r>
            <a:r>
              <a:rPr lang="ru-RU" sz="1200" kern="1200" dirty="0" smtClean="0">
                <a:solidFill>
                  <a:schemeClr val="tx1"/>
                </a:solidFill>
                <a:effectLst/>
                <a:latin typeface="+mn-lt"/>
                <a:ea typeface="+mn-ea"/>
                <a:cs typeface="+mn-cs"/>
              </a:rPr>
              <a:t> посмотрите на веб-адрес сайта</a:t>
            </a:r>
            <a:r>
              <a:rPr lang="be-BY" sz="1200" kern="1200" dirty="0" smtClean="0">
                <a:solidFill>
                  <a:schemeClr val="tx1"/>
                </a:solidFill>
                <a:effectLst/>
                <a:latin typeface="+mn-lt"/>
                <a:ea typeface="+mn-ea"/>
                <a:cs typeface="+mn-cs"/>
              </a:rPr>
              <a:t> – в</a:t>
            </a:r>
            <a:r>
              <a:rPr lang="ru-RU" sz="1200" kern="1200" dirty="0" smtClean="0">
                <a:solidFill>
                  <a:schemeClr val="tx1"/>
                </a:solidFill>
                <a:effectLst/>
                <a:latin typeface="+mn-lt"/>
                <a:ea typeface="+mn-ea"/>
                <a:cs typeface="+mn-cs"/>
              </a:rPr>
              <a:t>ы можете узнать, является ли сайт </a:t>
            </a:r>
            <a:r>
              <a:rPr lang="ru-RU" sz="1200" kern="1200" dirty="0" err="1" smtClean="0">
                <a:solidFill>
                  <a:schemeClr val="tx1"/>
                </a:solidFill>
                <a:effectLst/>
                <a:latin typeface="+mn-lt"/>
                <a:ea typeface="+mn-ea"/>
                <a:cs typeface="+mn-cs"/>
              </a:rPr>
              <a:t>фишинговым</a:t>
            </a:r>
            <a:r>
              <a:rPr lang="ru-RU" sz="1200" kern="1200" dirty="0" smtClean="0">
                <a:solidFill>
                  <a:schemeClr val="tx1"/>
                </a:solidFill>
                <a:effectLst/>
                <a:latin typeface="+mn-lt"/>
                <a:ea typeface="+mn-ea"/>
                <a:cs typeface="+mn-cs"/>
              </a:rPr>
              <a:t>, проверив домен в адресной строке и сравнив его с изначальным адресом домена. Как мы говорили, </a:t>
            </a:r>
            <a:r>
              <a:rPr lang="ru-RU" sz="1200" kern="1200" dirty="0" err="1" smtClean="0">
                <a:solidFill>
                  <a:schemeClr val="tx1"/>
                </a:solidFill>
                <a:effectLst/>
                <a:latin typeface="+mn-lt"/>
                <a:ea typeface="+mn-ea"/>
                <a:cs typeface="+mn-cs"/>
              </a:rPr>
              <a:t>фишинговые</a:t>
            </a:r>
            <a:r>
              <a:rPr lang="ru-RU" sz="1200" kern="1200" dirty="0" smtClean="0">
                <a:solidFill>
                  <a:schemeClr val="tx1"/>
                </a:solidFill>
                <a:effectLst/>
                <a:latin typeface="+mn-lt"/>
                <a:ea typeface="+mn-ea"/>
                <a:cs typeface="+mn-cs"/>
              </a:rPr>
              <a:t> сайты очень часто используют похожие домены для обмана пользователей. Например, ваш домен выглядит так: </a:t>
            </a:r>
            <a:r>
              <a:rPr lang="ru-RU" sz="1200" kern="1200" dirty="0" err="1" smtClean="0">
                <a:solidFill>
                  <a:schemeClr val="tx1"/>
                </a:solidFill>
                <a:effectLst/>
                <a:latin typeface="+mn-lt"/>
                <a:ea typeface="+mn-ea"/>
                <a:cs typeface="+mn-cs"/>
              </a:rPr>
              <a:t>yourbank</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by</a:t>
            </a:r>
            <a:r>
              <a:rPr lang="ru-RU" sz="1200" kern="1200" dirty="0" smtClean="0">
                <a:solidFill>
                  <a:schemeClr val="tx1"/>
                </a:solidFill>
                <a:effectLst/>
                <a:latin typeface="+mn-lt"/>
                <a:ea typeface="+mn-ea"/>
                <a:cs typeface="+mn-cs"/>
              </a:rPr>
              <a:t>. Домен </a:t>
            </a:r>
            <a:r>
              <a:rPr lang="ru-RU" sz="1200" kern="1200" dirty="0" err="1" smtClean="0">
                <a:solidFill>
                  <a:schemeClr val="tx1"/>
                </a:solidFill>
                <a:effectLst/>
                <a:latin typeface="+mn-lt"/>
                <a:ea typeface="+mn-ea"/>
                <a:cs typeface="+mn-cs"/>
              </a:rPr>
              <a:t>фишингового</a:t>
            </a:r>
            <a:r>
              <a:rPr lang="ru-RU" sz="1200" kern="1200" dirty="0" smtClean="0">
                <a:solidFill>
                  <a:schemeClr val="tx1"/>
                </a:solidFill>
                <a:effectLst/>
                <a:latin typeface="+mn-lt"/>
                <a:ea typeface="+mn-ea"/>
                <a:cs typeface="+mn-cs"/>
              </a:rPr>
              <a:t> сайта может выглядеть так </a:t>
            </a:r>
            <a:r>
              <a:rPr lang="ru-RU" sz="1200" kern="1200" dirty="0" err="1" smtClean="0">
                <a:solidFill>
                  <a:schemeClr val="tx1"/>
                </a:solidFill>
                <a:effectLst/>
                <a:latin typeface="+mn-lt"/>
                <a:ea typeface="+mn-ea"/>
                <a:cs typeface="+mn-cs"/>
              </a:rPr>
              <a:t>your.bank</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by</a:t>
            </a:r>
            <a:r>
              <a:rPr lang="ru-RU" sz="1200" kern="1200" dirty="0" smtClean="0">
                <a:solidFill>
                  <a:schemeClr val="tx1"/>
                </a:solidFill>
                <a:effectLst/>
                <a:latin typeface="+mn-lt"/>
                <a:ea typeface="+mn-ea"/>
                <a:cs typeface="+mn-cs"/>
              </a:rPr>
              <a:t>. или так </a:t>
            </a:r>
            <a:r>
              <a:rPr lang="ru-RU" sz="1200" kern="1200" dirty="0" err="1" smtClean="0">
                <a:solidFill>
                  <a:schemeClr val="tx1"/>
                </a:solidFill>
                <a:effectLst/>
                <a:latin typeface="+mn-lt"/>
                <a:ea typeface="+mn-ea"/>
                <a:cs typeface="+mn-cs"/>
              </a:rPr>
              <a:t>yourbanc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by</a:t>
            </a:r>
            <a:r>
              <a:rPr lang="ru-RU" sz="1200" kern="1200" dirty="0" smtClean="0">
                <a:solidFill>
                  <a:schemeClr val="tx1"/>
                </a:solidFill>
                <a:effectLst/>
                <a:latin typeface="+mn-lt"/>
                <a:ea typeface="+mn-ea"/>
                <a:cs typeface="+mn-cs"/>
              </a:rPr>
              <a:t>.</a:t>
            </a:r>
          </a:p>
          <a:p>
            <a:r>
              <a:rPr lang="be-BY" sz="1200" b="0" kern="1200" dirty="0" smtClean="0">
                <a:solidFill>
                  <a:schemeClr val="tx1"/>
                </a:solidFill>
                <a:effectLst/>
                <a:latin typeface="+mn-lt"/>
                <a:ea typeface="+mn-ea"/>
                <a:cs typeface="+mn-cs"/>
              </a:rPr>
              <a:t>П</a:t>
            </a:r>
            <a:r>
              <a:rPr lang="ru-RU" sz="1200" b="0" kern="1200" dirty="0" err="1" smtClean="0">
                <a:solidFill>
                  <a:schemeClr val="tx1"/>
                </a:solidFill>
                <a:effectLst/>
                <a:latin typeface="+mn-lt"/>
                <a:ea typeface="+mn-ea"/>
                <a:cs typeface="+mn-cs"/>
              </a:rPr>
              <a:t>роверьте</a:t>
            </a:r>
            <a:r>
              <a:rPr lang="be-BY" sz="1200" b="0" kern="1200" dirty="0" smtClean="0">
                <a:solidFill>
                  <a:schemeClr val="tx1"/>
                </a:solidFill>
                <a:effectLst/>
                <a:latin typeface="+mn-lt"/>
                <a:ea typeface="+mn-ea"/>
                <a:cs typeface="+mn-cs"/>
              </a:rPr>
              <a:t>,</a:t>
            </a:r>
            <a:r>
              <a:rPr lang="ru-RU" sz="1200" b="0" kern="1200" dirty="0" smtClean="0">
                <a:solidFill>
                  <a:schemeClr val="tx1"/>
                </a:solidFill>
                <a:effectLst/>
                <a:latin typeface="+mn-lt"/>
                <a:ea typeface="+mn-ea"/>
                <a:cs typeface="+mn-cs"/>
              </a:rPr>
              <a:t> имеет ли сайт безопасное соединение. Адрес сайта, через который вы хотите провести оплату, должен начинаться с ”https://“ и иметь пиктограмму в виде закрытого замка зеленого цвета. Этот замочек означает, что информация, которую вы вводите, передается через безопасный канал связи или через защищенное соединение;</a:t>
            </a:r>
            <a:endParaRPr lang="ru-RU"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Если </a:t>
            </a:r>
            <a:r>
              <a:rPr lang="be-BY" sz="1200" kern="1200" dirty="0" smtClean="0">
                <a:solidFill>
                  <a:schemeClr val="tx1"/>
                </a:solidFill>
                <a:effectLst/>
                <a:latin typeface="+mn-lt"/>
                <a:ea typeface="+mn-ea"/>
                <a:cs typeface="+mn-cs"/>
              </a:rPr>
              <a:t>с</a:t>
            </a:r>
            <a:r>
              <a:rPr lang="ru-RU" sz="1200" kern="1200" dirty="0" err="1" smtClean="0">
                <a:solidFill>
                  <a:schemeClr val="tx1"/>
                </a:solidFill>
                <a:effectLst/>
                <a:latin typeface="+mn-lt"/>
                <a:ea typeface="+mn-ea"/>
                <a:cs typeface="+mn-cs"/>
              </a:rPr>
              <a:t>айт</a:t>
            </a:r>
            <a:r>
              <a:rPr lang="ru-RU" sz="1200" kern="1200" dirty="0" smtClean="0">
                <a:solidFill>
                  <a:schemeClr val="tx1"/>
                </a:solidFill>
                <a:effectLst/>
                <a:latin typeface="+mn-lt"/>
                <a:ea typeface="+mn-ea"/>
                <a:cs typeface="+mn-cs"/>
              </a:rPr>
              <a:t> содержит грамматические или орфографические ошибки, неправильное название организации, ”поехавшую“ верстку то это повод насторожиться. Крупные компании имеют в штате или привлекают профессиональных дизайнеров, копирайтеров, редакторов и корректоров, которые строго следят за соблюдением правил оформления сайта.</a:t>
            </a:r>
          </a:p>
          <a:p>
            <a:r>
              <a:rPr lang="ru-RU" sz="1200" kern="1200" dirty="0" smtClean="0">
                <a:solidFill>
                  <a:schemeClr val="tx1"/>
                </a:solidFill>
                <a:effectLst/>
                <a:latin typeface="+mn-lt"/>
                <a:ea typeface="+mn-ea"/>
                <a:cs typeface="+mn-cs"/>
              </a:rPr>
              <a:t>Надо быть очень осторожными, если кто-то запрашивает вашу личную информацию (персональные данные).</a:t>
            </a:r>
          </a:p>
          <a:p>
            <a:endParaRPr lang="ru-RU" dirty="0"/>
          </a:p>
        </p:txBody>
      </p:sp>
      <p:sp>
        <p:nvSpPr>
          <p:cNvPr id="4" name="Номер слайда 3"/>
          <p:cNvSpPr>
            <a:spLocks noGrp="1"/>
          </p:cNvSpPr>
          <p:nvPr>
            <p:ph type="sldNum" sz="quarter" idx="10"/>
          </p:nvPr>
        </p:nvSpPr>
        <p:spPr/>
        <p:txBody>
          <a:bodyPr/>
          <a:lstStyle/>
          <a:p>
            <a:fld id="{4690E863-9E65-4655-884A-8ACF6CB49C18}" type="slidenum">
              <a:rPr lang="ru-RU" smtClean="0"/>
              <a:t>9</a:t>
            </a:fld>
            <a:endParaRPr lang="ru-RU"/>
          </a:p>
        </p:txBody>
      </p:sp>
    </p:spTree>
    <p:extLst>
      <p:ext uri="{BB962C8B-B14F-4D97-AF65-F5344CB8AC3E}">
        <p14:creationId xmlns:p14="http://schemas.microsoft.com/office/powerpoint/2010/main" val="2463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28980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4909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751266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266369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49336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7E26B4F-62C2-4CFF-B63F-6D991902DB4F}" type="datetimeFigureOut">
              <a:rPr lang="ru-RU" smtClean="0"/>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1739629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7E26B4F-62C2-4CFF-B63F-6D991902DB4F}" type="datetimeFigureOut">
              <a:rPr lang="ru-RU" smtClean="0"/>
              <a:t>18.02.2021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2387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7E26B4F-62C2-4CFF-B63F-6D991902DB4F}" type="datetimeFigureOut">
              <a:rPr lang="ru-RU" smtClean="0"/>
              <a:t>18.02.2021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6339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E26B4F-62C2-4CFF-B63F-6D991902DB4F}" type="datetimeFigureOut">
              <a:rPr lang="ru-RU" smtClean="0"/>
              <a:t>18.02.2021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097282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E26B4F-62C2-4CFF-B63F-6D991902DB4F}" type="datetimeFigureOut">
              <a:rPr lang="ru-RU" smtClean="0"/>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400378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E26B4F-62C2-4CFF-B63F-6D991902DB4F}" type="datetimeFigureOut">
              <a:rPr lang="ru-RU" smtClean="0"/>
              <a:t>18.02.2021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345C05-4F8B-45BB-9B57-8A64C845BAB2}" type="slidenum">
              <a:rPr lang="ru-RU" smtClean="0"/>
              <a:t>‹#›</a:t>
            </a:fld>
            <a:endParaRPr lang="ru-RU"/>
          </a:p>
        </p:txBody>
      </p:sp>
    </p:spTree>
    <p:extLst>
      <p:ext uri="{BB962C8B-B14F-4D97-AF65-F5344CB8AC3E}">
        <p14:creationId xmlns:p14="http://schemas.microsoft.com/office/powerpoint/2010/main" val="352969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7E26B4F-62C2-4CFF-B63F-6D991902DB4F}" type="datetimeFigureOut">
              <a:rPr lang="ru-RU" smtClean="0"/>
              <a:t>18.02.2021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345C05-4F8B-45BB-9B57-8A64C845BAB2}" type="slidenum">
              <a:rPr lang="ru-RU" smtClean="0"/>
              <a:t>‹#›</a:t>
            </a:fld>
            <a:endParaRPr lang="ru-RU"/>
          </a:p>
        </p:txBody>
      </p:sp>
    </p:spTree>
    <p:extLst>
      <p:ext uri="{BB962C8B-B14F-4D97-AF65-F5344CB8AC3E}">
        <p14:creationId xmlns:p14="http://schemas.microsoft.com/office/powerpoint/2010/main" val="57649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83.png"/><Relationship Id="rId12" Type="http://schemas.openxmlformats.org/officeDocument/2006/relationships/image" Target="../media/image7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2.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87.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91.png"/><Relationship Id="rId3" Type="http://schemas.openxmlformats.org/officeDocument/2006/relationships/image" Target="../media/image1.jpeg"/><Relationship Id="rId7" Type="http://schemas.openxmlformats.org/officeDocument/2006/relationships/image" Target="../media/image77.png"/><Relationship Id="rId12" Type="http://schemas.openxmlformats.org/officeDocument/2006/relationships/image" Target="../media/image90.png"/><Relationship Id="rId2" Type="http://schemas.openxmlformats.org/officeDocument/2006/relationships/notesSlide" Target="../notesSlides/notesSlide11.xml"/><Relationship Id="rId16"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89.png"/><Relationship Id="rId5" Type="http://schemas.openxmlformats.org/officeDocument/2006/relationships/image" Target="../media/image46.png"/><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jpeg"/><Relationship Id="rId7" Type="http://schemas.openxmlformats.org/officeDocument/2006/relationships/image" Target="../media/image8.png"/><Relationship Id="rId12"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6.png"/><Relationship Id="rId11" Type="http://schemas.openxmlformats.org/officeDocument/2006/relationships/image" Target="../media/image100.png"/><Relationship Id="rId5" Type="http://schemas.openxmlformats.org/officeDocument/2006/relationships/image" Target="../media/image95.png"/><Relationship Id="rId10" Type="http://schemas.openxmlformats.org/officeDocument/2006/relationships/image" Target="../media/image99.png"/><Relationship Id="rId4" Type="http://schemas.openxmlformats.org/officeDocument/2006/relationships/image" Target="../media/image2.png"/><Relationship Id="rId9" Type="http://schemas.openxmlformats.org/officeDocument/2006/relationships/image" Target="../media/image9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diagramLayout" Target="../diagrams/layout1.xml"/><Relationship Id="rId3" Type="http://schemas.openxmlformats.org/officeDocument/2006/relationships/image" Target="../media/image1.jpeg"/><Relationship Id="rId7" Type="http://schemas.openxmlformats.org/officeDocument/2006/relationships/image" Target="../media/image34.png"/><Relationship Id="rId12" Type="http://schemas.openxmlformats.org/officeDocument/2006/relationships/diagramData" Target="../diagrams/data1.xml"/><Relationship Id="rId17" Type="http://schemas.openxmlformats.org/officeDocument/2006/relationships/image" Target="../media/image19.png"/><Relationship Id="rId2" Type="http://schemas.openxmlformats.org/officeDocument/2006/relationships/notesSlide" Target="../notesSlides/notesSlide4.xm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5" Type="http://schemas.openxmlformats.org/officeDocument/2006/relationships/diagramColors" Target="../diagrams/colors1.xml"/><Relationship Id="rId10" Type="http://schemas.openxmlformats.org/officeDocument/2006/relationships/image" Target="../media/image20.png"/><Relationship Id="rId4" Type="http://schemas.openxmlformats.org/officeDocument/2006/relationships/image" Target="../media/image2.png"/><Relationship Id="rId9" Type="http://schemas.openxmlformats.org/officeDocument/2006/relationships/image" Target="../media/image36.pn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2.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2.pn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54.png"/><Relationship Id="rId12"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3.png"/><Relationship Id="rId11" Type="http://schemas.openxmlformats.org/officeDocument/2006/relationships/image" Target="../media/image15.png"/><Relationship Id="rId5" Type="http://schemas.openxmlformats.org/officeDocument/2006/relationships/image" Target="../media/image5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1.jpe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notesSlide" Target="../notesSlides/notesSlide8.xml"/><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4.png"/><Relationship Id="rId5" Type="http://schemas.openxmlformats.org/officeDocument/2006/relationships/image" Target="../media/image59.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pn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png"/><Relationship Id="rId3" Type="http://schemas.openxmlformats.org/officeDocument/2006/relationships/image" Target="../media/image1.jpeg"/><Relationship Id="rId7" Type="http://schemas.openxmlformats.org/officeDocument/2006/relationships/image" Target="../media/image72.png"/><Relationship Id="rId12"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46.png"/><Relationship Id="rId15" Type="http://schemas.openxmlformats.org/officeDocument/2006/relationships/image" Target="../media/image79.png"/><Relationship Id="rId10" Type="http://schemas.openxmlformats.org/officeDocument/2006/relationships/image" Target="../media/image75.png"/><Relationship Id="rId4" Type="http://schemas.openxmlformats.org/officeDocument/2006/relationships/image" Target="../media/image2.png"/><Relationship Id="rId9" Type="http://schemas.openxmlformats.org/officeDocument/2006/relationships/image" Target="../media/image74.png"/><Relationship Id="rId14" Type="http://schemas.openxmlformats.org/officeDocument/2006/relationships/image" Target="../media/image7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02"/>
            <a:ext cx="9146147" cy="514219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053" y="389018"/>
            <a:ext cx="1467256" cy="948000"/>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3117812"/>
            <a:ext cx="8928992" cy="1752818"/>
          </a:xfrm>
          <a:prstGeom prst="rect">
            <a:avLst/>
          </a:prstGeom>
        </p:spPr>
      </p:pic>
      <p:sp>
        <p:nvSpPr>
          <p:cNvPr id="15" name="Заголовок 1"/>
          <p:cNvSpPr txBox="1">
            <a:spLocks/>
          </p:cNvSpPr>
          <p:nvPr/>
        </p:nvSpPr>
        <p:spPr>
          <a:xfrm>
            <a:off x="2030428" y="4490501"/>
            <a:ext cx="4997870" cy="70867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bg1"/>
                </a:solidFill>
                <a:latin typeface="HelveticaNeueCyr" panose="02000503040000020004" pitchFamily="2" charset="-52"/>
              </a:rPr>
              <a:t>Global Money Week</a:t>
            </a:r>
          </a:p>
          <a:p>
            <a:r>
              <a:rPr lang="en-US" sz="1800" dirty="0" smtClean="0">
                <a:solidFill>
                  <a:schemeClr val="bg1"/>
                </a:solidFill>
                <a:latin typeface="HelveticaNeueCyr" panose="02000503040000020004" pitchFamily="2" charset="-52"/>
              </a:rPr>
              <a:t>22 – 2</a:t>
            </a:r>
            <a:r>
              <a:rPr lang="ru-RU" sz="1800" smtClean="0">
                <a:solidFill>
                  <a:schemeClr val="bg1"/>
                </a:solidFill>
                <a:latin typeface="HelveticaNeueCyr" panose="02000503040000020004" pitchFamily="2" charset="-52"/>
              </a:rPr>
              <a:t>8</a:t>
            </a:r>
            <a:r>
              <a:rPr lang="en-US" sz="1800" smtClean="0">
                <a:solidFill>
                  <a:schemeClr val="bg1"/>
                </a:solidFill>
                <a:latin typeface="HelveticaNeueCyr" panose="02000503040000020004" pitchFamily="2" charset="-52"/>
              </a:rPr>
              <a:t> </a:t>
            </a:r>
            <a:r>
              <a:rPr lang="ru-RU" sz="1800" dirty="0" smtClean="0">
                <a:solidFill>
                  <a:schemeClr val="bg1"/>
                </a:solidFill>
                <a:latin typeface="HelveticaNeueCyr" panose="02000503040000020004" pitchFamily="2" charset="-52"/>
              </a:rPr>
              <a:t>марта 2021</a:t>
            </a:r>
            <a:endParaRPr lang="ru-RU" sz="1800" dirty="0">
              <a:solidFill>
                <a:schemeClr val="bg1"/>
              </a:solidFill>
              <a:latin typeface="HelveticaNeueCyr" panose="02000503040000020004" pitchFamily="2" charset="-52"/>
            </a:endParaRPr>
          </a:p>
        </p:txBody>
      </p:sp>
      <p:sp>
        <p:nvSpPr>
          <p:cNvPr id="22" name="Овал 21"/>
          <p:cNvSpPr/>
          <p:nvPr/>
        </p:nvSpPr>
        <p:spPr>
          <a:xfrm>
            <a:off x="-1" y="4570086"/>
            <a:ext cx="1471889" cy="513210"/>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009613" y="4641011"/>
            <a:ext cx="1728193" cy="436580"/>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092" y="32878"/>
            <a:ext cx="273042" cy="223306"/>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896" y="109928"/>
            <a:ext cx="581449" cy="475536"/>
          </a:xfrm>
          <a:prstGeom prst="rect">
            <a:avLst/>
          </a:prstGeom>
        </p:spPr>
      </p:pic>
      <p:sp>
        <p:nvSpPr>
          <p:cNvPr id="2" name="Заголовок 1"/>
          <p:cNvSpPr>
            <a:spLocks noGrp="1"/>
          </p:cNvSpPr>
          <p:nvPr>
            <p:ph type="ctrTitle"/>
          </p:nvPr>
        </p:nvSpPr>
        <p:spPr>
          <a:xfrm>
            <a:off x="686872" y="2151752"/>
            <a:ext cx="7772400" cy="1102519"/>
          </a:xfrm>
          <a:scene3d>
            <a:camera prst="orthographicFront"/>
            <a:lightRig rig="threePt" dir="t"/>
          </a:scene3d>
          <a:sp3d>
            <a:bevelT w="165100" prst="coolSlant"/>
          </a:sp3d>
        </p:spPr>
        <p:txBody>
          <a:bodyPr>
            <a:normAutofit/>
          </a:bodyPr>
          <a:lstStyle/>
          <a:p>
            <a:r>
              <a:rPr lang="ru-RU" sz="3200" b="1" dirty="0" smtClean="0">
                <a:solidFill>
                  <a:srgbClr val="CAEAFF"/>
                </a:solidFill>
                <a:latin typeface="HelveticaNeueCyr" panose="02000503040000020004" pitchFamily="2" charset="-52"/>
              </a:rPr>
              <a:t>БЕРЕГИ СЕБЯ </a:t>
            </a:r>
            <a:br>
              <a:rPr lang="ru-RU" sz="3200" b="1" dirty="0" smtClean="0">
                <a:solidFill>
                  <a:srgbClr val="CAEAFF"/>
                </a:solidFill>
                <a:latin typeface="HelveticaNeueCyr" panose="02000503040000020004" pitchFamily="2" charset="-52"/>
              </a:rPr>
            </a:br>
            <a:r>
              <a:rPr lang="ru-RU" sz="3200" b="1" dirty="0" smtClean="0">
                <a:solidFill>
                  <a:srgbClr val="CAEAFF"/>
                </a:solidFill>
                <a:latin typeface="HelveticaNeueCyr" panose="02000503040000020004" pitchFamily="2" charset="-52"/>
              </a:rPr>
              <a:t>И СВОИ ДЕНЬГИ!</a:t>
            </a:r>
            <a:endParaRPr lang="ru-RU" sz="3200" b="1" dirty="0">
              <a:solidFill>
                <a:srgbClr val="CAEAFF"/>
              </a:solidFill>
              <a:latin typeface="HelveticaNeueCyr" panose="02000503040000020004" pitchFamily="2" charset="-52"/>
            </a:endParaRP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9759" y="277080"/>
            <a:ext cx="478706" cy="391507"/>
          </a:xfrm>
          <a:prstGeom prst="rect">
            <a:avLst/>
          </a:prstGeom>
        </p:spPr>
      </p:pic>
      <p:sp>
        <p:nvSpPr>
          <p:cNvPr id="17" name="Овал 16"/>
          <p:cNvSpPr/>
          <p:nvPr/>
        </p:nvSpPr>
        <p:spPr>
          <a:xfrm>
            <a:off x="5995366" y="4617098"/>
            <a:ext cx="1472867" cy="439642"/>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7017833" y="4579118"/>
            <a:ext cx="1772613" cy="504056"/>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pic>
        <p:nvPicPr>
          <p:cNvPr id="18" name="Рисунок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2495" y="4008668"/>
            <a:ext cx="863216" cy="910323"/>
          </a:xfrm>
          <a:prstGeom prst="rect">
            <a:avLst/>
          </a:prstGeom>
        </p:spPr>
      </p:pic>
      <p:pic>
        <p:nvPicPr>
          <p:cNvPr id="4" name="Рисунок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19857">
            <a:off x="1760017" y="-16196"/>
            <a:ext cx="5558445" cy="2614378"/>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2663" y="627772"/>
            <a:ext cx="2788308" cy="4297461"/>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07504" y="55168"/>
            <a:ext cx="2230452" cy="4926939"/>
          </a:xfrm>
          <a:prstGeom prst="rect">
            <a:avLst/>
          </a:prstGeom>
        </p:spPr>
      </p:pic>
      <p:pic>
        <p:nvPicPr>
          <p:cNvPr id="19" name="Рисунок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5658" y="1119643"/>
            <a:ext cx="2037231" cy="3755329"/>
          </a:xfrm>
          <a:prstGeom prst="rect">
            <a:avLst/>
          </a:prstGeom>
        </p:spPr>
      </p:pic>
    </p:spTree>
    <p:extLst>
      <p:ext uri="{BB962C8B-B14F-4D97-AF65-F5344CB8AC3E}">
        <p14:creationId xmlns:p14="http://schemas.microsoft.com/office/powerpoint/2010/main" val="124441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1"/>
            <a:ext cx="9159000" cy="5149423"/>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5664" y="316088"/>
            <a:ext cx="4562928" cy="2146143"/>
          </a:xfrm>
          <a:prstGeom prst="rect">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829" y="4304015"/>
            <a:ext cx="956108" cy="781947"/>
          </a:xfrm>
          <a:prstGeom prst="rect">
            <a:avLst/>
          </a:prstGeom>
        </p:spPr>
      </p:pic>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4278" y="3989430"/>
            <a:ext cx="1664265" cy="1687915"/>
          </a:xfrm>
          <a:prstGeom prst="rect">
            <a:avLst/>
          </a:prstGeom>
        </p:spPr>
      </p:pic>
      <p:sp>
        <p:nvSpPr>
          <p:cNvPr id="9" name="Овал 8"/>
          <p:cNvSpPr/>
          <p:nvPr/>
        </p:nvSpPr>
        <p:spPr>
          <a:xfrm>
            <a:off x="-122877" y="936787"/>
            <a:ext cx="3088010" cy="3170876"/>
          </a:xfrm>
          <a:prstGeom prst="ellipse">
            <a:avLst/>
          </a:prstGeom>
          <a:solidFill>
            <a:schemeClr val="bg1">
              <a:alpha val="34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7288" y="640362"/>
            <a:ext cx="1641734" cy="3141202"/>
          </a:xfrm>
          <a:prstGeom prst="rect">
            <a:avLst/>
          </a:prstGeom>
        </p:spPr>
      </p:pic>
      <p:grpSp>
        <p:nvGrpSpPr>
          <p:cNvPr id="5" name="Группа 4"/>
          <p:cNvGrpSpPr/>
          <p:nvPr/>
        </p:nvGrpSpPr>
        <p:grpSpPr>
          <a:xfrm>
            <a:off x="6646512" y="2645557"/>
            <a:ext cx="2536801" cy="2565151"/>
            <a:chOff x="6815745" y="2421939"/>
            <a:chExt cx="3157094" cy="3235021"/>
          </a:xfrm>
        </p:grpSpPr>
        <p:sp>
          <p:nvSpPr>
            <p:cNvPr id="21" name="Овал 20"/>
            <p:cNvSpPr/>
            <p:nvPr/>
          </p:nvSpPr>
          <p:spPr>
            <a:xfrm>
              <a:off x="6884830" y="2486084"/>
              <a:ext cx="3088009" cy="3170876"/>
            </a:xfrm>
            <a:prstGeom prst="ellipse">
              <a:avLst/>
            </a:prstGeom>
            <a:solidFill>
              <a:schemeClr val="bg1">
                <a:alpha val="34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5745" y="2421939"/>
              <a:ext cx="2906339" cy="2895582"/>
            </a:xfrm>
            <a:prstGeom prst="rect">
              <a:avLst/>
            </a:prstGeom>
          </p:spPr>
        </p:pic>
      </p:grpSp>
      <p:sp>
        <p:nvSpPr>
          <p:cNvPr id="8" name="Заголовок 1"/>
          <p:cNvSpPr txBox="1">
            <a:spLocks/>
          </p:cNvSpPr>
          <p:nvPr/>
        </p:nvSpPr>
        <p:spPr>
          <a:xfrm>
            <a:off x="878410" y="-193758"/>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НЕ ВЕРЬ ЧУЖИМ РЕЧАМ</a:t>
            </a:r>
            <a:endParaRPr lang="ru-RU" sz="2400" b="1" dirty="0">
              <a:solidFill>
                <a:srgbClr val="CAEAFF"/>
              </a:solidFill>
              <a:latin typeface="HelveticaNeueCyr" panose="02000503040000020004" pitchFamily="2" charset="-52"/>
            </a:endParaRPr>
          </a:p>
        </p:txBody>
      </p:sp>
      <p:pic>
        <p:nvPicPr>
          <p:cNvPr id="25" name="Рисунок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3509" y="662985"/>
            <a:ext cx="710863" cy="581375"/>
          </a:xfrm>
          <a:prstGeom prst="rect">
            <a:avLst/>
          </a:prstGeom>
        </p:spPr>
      </p:pic>
      <p:pic>
        <p:nvPicPr>
          <p:cNvPr id="26" name="Рисунок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92354" y="248863"/>
            <a:ext cx="942407" cy="770742"/>
          </a:xfrm>
          <a:prstGeom prst="rect">
            <a:avLst/>
          </a:prstGeom>
        </p:spPr>
      </p:pic>
      <p:pic>
        <p:nvPicPr>
          <p:cNvPr id="7" name="Рисунок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79180" y="1181947"/>
            <a:ext cx="3818869" cy="757003"/>
          </a:xfrm>
          <a:prstGeom prst="rect">
            <a:avLst/>
          </a:prstGeom>
        </p:spPr>
      </p:pic>
      <p:sp>
        <p:nvSpPr>
          <p:cNvPr id="17" name="Прямоугольник 16"/>
          <p:cNvSpPr/>
          <p:nvPr/>
        </p:nvSpPr>
        <p:spPr>
          <a:xfrm>
            <a:off x="2963497" y="1192416"/>
            <a:ext cx="3398506" cy="646331"/>
          </a:xfrm>
          <a:prstGeom prst="rect">
            <a:avLst/>
          </a:prstGeom>
        </p:spPr>
        <p:txBody>
          <a:bodyPr wrap="square">
            <a:spAutoFit/>
          </a:bodyPr>
          <a:lstStyle/>
          <a:p>
            <a:pPr lvl="0" algn="ctr"/>
            <a:r>
              <a:rPr lang="ru-RU" dirty="0" smtClean="0">
                <a:solidFill>
                  <a:schemeClr val="bg1"/>
                </a:solidFill>
                <a:latin typeface="HelveticaNeueCyr" panose="02000503040000020004" pitchFamily="2" charset="-52"/>
              </a:rPr>
              <a:t>Никому не сообщайте свои личные данные</a:t>
            </a:r>
            <a:endParaRPr lang="ru-RU" dirty="0">
              <a:solidFill>
                <a:schemeClr val="bg1"/>
              </a:solidFill>
              <a:latin typeface="HelveticaNeueCyr" panose="02000503040000020004" pitchFamily="2" charset="-52"/>
            </a:endParaRPr>
          </a:p>
        </p:txBody>
      </p:sp>
      <p:pic>
        <p:nvPicPr>
          <p:cNvPr id="19" name="Рисунок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7358" y="1279730"/>
            <a:ext cx="565885" cy="565885"/>
          </a:xfrm>
          <a:prstGeom prst="rect">
            <a:avLst/>
          </a:prstGeom>
        </p:spPr>
      </p:pic>
      <p:pic>
        <p:nvPicPr>
          <p:cNvPr id="22" name="Рисунок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18168" y="2122402"/>
            <a:ext cx="3819807" cy="742112"/>
          </a:xfrm>
          <a:prstGeom prst="rect">
            <a:avLst/>
          </a:prstGeom>
        </p:spPr>
      </p:pic>
      <p:sp>
        <p:nvSpPr>
          <p:cNvPr id="23" name="Прямоугольник 22"/>
          <p:cNvSpPr/>
          <p:nvPr/>
        </p:nvSpPr>
        <p:spPr>
          <a:xfrm>
            <a:off x="2926155" y="2131751"/>
            <a:ext cx="3465903" cy="646331"/>
          </a:xfrm>
          <a:prstGeom prst="rect">
            <a:avLst/>
          </a:prstGeom>
        </p:spPr>
        <p:txBody>
          <a:bodyPr wrap="square">
            <a:spAutoFit/>
          </a:bodyPr>
          <a:lstStyle/>
          <a:p>
            <a:pPr lvl="0" algn="ctr"/>
            <a:r>
              <a:rPr lang="ru-RU" dirty="0" smtClean="0">
                <a:solidFill>
                  <a:schemeClr val="bg1"/>
                </a:solidFill>
                <a:latin typeface="HelveticaNeueCyr" panose="02000503040000020004" pitchFamily="2" charset="-52"/>
              </a:rPr>
              <a:t>Не паникуйте, если вам </a:t>
            </a:r>
          </a:p>
          <a:p>
            <a:pPr lvl="0" algn="ctr"/>
            <a:r>
              <a:rPr lang="ru-RU" dirty="0" smtClean="0">
                <a:solidFill>
                  <a:schemeClr val="bg1"/>
                </a:solidFill>
                <a:latin typeface="HelveticaNeueCyr" panose="02000503040000020004" pitchFamily="2" charset="-52"/>
              </a:rPr>
              <a:t>сообщают о неприятностях</a:t>
            </a:r>
            <a:endParaRPr lang="ru-RU" dirty="0">
              <a:solidFill>
                <a:schemeClr val="bg1"/>
              </a:solidFill>
              <a:latin typeface="HelveticaNeueCyr" panose="02000503040000020004" pitchFamily="2" charset="-52"/>
            </a:endParaRPr>
          </a:p>
        </p:txBody>
      </p:sp>
      <p:pic>
        <p:nvPicPr>
          <p:cNvPr id="24" name="Рисунок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2297" y="2210350"/>
            <a:ext cx="565885" cy="565885"/>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21933" y="3040020"/>
            <a:ext cx="3885355" cy="753009"/>
          </a:xfrm>
          <a:prstGeom prst="rect">
            <a:avLst/>
          </a:prstGeom>
        </p:spPr>
      </p:pic>
      <p:pic>
        <p:nvPicPr>
          <p:cNvPr id="28" name="Рисунок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86236" y="3091469"/>
            <a:ext cx="565885" cy="565885"/>
          </a:xfrm>
          <a:prstGeom prst="rect">
            <a:avLst/>
          </a:prstGeom>
        </p:spPr>
      </p:pic>
      <p:sp>
        <p:nvSpPr>
          <p:cNvPr id="29" name="Прямоугольник 28"/>
          <p:cNvSpPr/>
          <p:nvPr/>
        </p:nvSpPr>
        <p:spPr>
          <a:xfrm>
            <a:off x="2884563" y="3058795"/>
            <a:ext cx="3748938" cy="755976"/>
          </a:xfrm>
          <a:prstGeom prst="rect">
            <a:avLst/>
          </a:prstGeom>
        </p:spPr>
        <p:txBody>
          <a:bodyPr wrap="square">
            <a:spAutoFit/>
          </a:bodyPr>
          <a:lstStyle/>
          <a:p>
            <a:pPr algn="ctr">
              <a:lnSpc>
                <a:spcPts val="1700"/>
              </a:lnSpc>
            </a:pPr>
            <a:r>
              <a:rPr lang="ru-RU" dirty="0">
                <a:solidFill>
                  <a:schemeClr val="bg1"/>
                </a:solidFill>
                <a:latin typeface="HelveticaNeueCyr" panose="02000503040000020004" pitchFamily="2" charset="-52"/>
              </a:rPr>
              <a:t>Уточните </a:t>
            </a:r>
            <a:r>
              <a:rPr lang="ru-RU" dirty="0" smtClean="0">
                <a:solidFill>
                  <a:schemeClr val="bg1"/>
                </a:solidFill>
                <a:latin typeface="HelveticaNeueCyr" panose="02000503040000020004" pitchFamily="2" charset="-52"/>
              </a:rPr>
              <a:t>ФИО и должность</a:t>
            </a:r>
          </a:p>
          <a:p>
            <a:pPr algn="ctr">
              <a:lnSpc>
                <a:spcPts val="1700"/>
              </a:lnSpc>
            </a:pPr>
            <a:r>
              <a:rPr lang="ru-RU" dirty="0" smtClean="0">
                <a:solidFill>
                  <a:schemeClr val="bg1"/>
                </a:solidFill>
                <a:latin typeface="HelveticaNeueCyr" panose="02000503040000020004" pitchFamily="2" charset="-52"/>
              </a:rPr>
              <a:t> звонящего и положите трубку</a:t>
            </a:r>
            <a:endParaRPr lang="ru-RU" dirty="0">
              <a:solidFill>
                <a:schemeClr val="bg1"/>
              </a:solidFill>
              <a:latin typeface="HelveticaNeueCyr" panose="02000503040000020004" pitchFamily="2" charset="-52"/>
            </a:endParaRPr>
          </a:p>
        </p:txBody>
      </p:sp>
      <p:pic>
        <p:nvPicPr>
          <p:cNvPr id="30" name="Рисунок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55743" y="3976646"/>
            <a:ext cx="3782232" cy="751716"/>
          </a:xfrm>
          <a:prstGeom prst="rect">
            <a:avLst/>
          </a:prstGeom>
        </p:spPr>
      </p:pic>
      <p:pic>
        <p:nvPicPr>
          <p:cNvPr id="31" name="Рисунок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9173" y="4060682"/>
            <a:ext cx="565885" cy="565885"/>
          </a:xfrm>
          <a:prstGeom prst="rect">
            <a:avLst/>
          </a:prstGeom>
        </p:spPr>
      </p:pic>
      <p:sp>
        <p:nvSpPr>
          <p:cNvPr id="32" name="Прямоугольник 31"/>
          <p:cNvSpPr/>
          <p:nvPr/>
        </p:nvSpPr>
        <p:spPr>
          <a:xfrm>
            <a:off x="2961226" y="4060682"/>
            <a:ext cx="3582350" cy="755976"/>
          </a:xfrm>
          <a:prstGeom prst="rect">
            <a:avLst/>
          </a:prstGeom>
        </p:spPr>
        <p:txBody>
          <a:bodyPr wrap="square">
            <a:spAutoFit/>
          </a:bodyPr>
          <a:lstStyle/>
          <a:p>
            <a:pPr lvl="0" algn="ctr">
              <a:lnSpc>
                <a:spcPts val="1700"/>
              </a:lnSpc>
            </a:pPr>
            <a:r>
              <a:rPr lang="ru-RU" dirty="0" smtClean="0">
                <a:solidFill>
                  <a:schemeClr val="bg1"/>
                </a:solidFill>
                <a:latin typeface="HelveticaNeueCyr" panose="02000503040000020004" pitchFamily="2" charset="-52"/>
              </a:rPr>
              <a:t>Перезвоните на официальный </a:t>
            </a:r>
            <a:r>
              <a:rPr lang="ru-RU" dirty="0">
                <a:solidFill>
                  <a:schemeClr val="bg1"/>
                </a:solidFill>
                <a:latin typeface="HelveticaNeueCyr" panose="02000503040000020004" pitchFamily="2" charset="-52"/>
              </a:rPr>
              <a:t>номер банка сами</a:t>
            </a:r>
          </a:p>
        </p:txBody>
      </p:sp>
      <p:pic>
        <p:nvPicPr>
          <p:cNvPr id="33" name="Рисунок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6578" y="1206392"/>
            <a:ext cx="2395131" cy="2388512"/>
          </a:xfrm>
          <a:prstGeom prst="rect">
            <a:avLst/>
          </a:prstGeom>
        </p:spPr>
      </p:pic>
    </p:spTree>
    <p:extLst>
      <p:ext uri="{BB962C8B-B14F-4D97-AF65-F5344CB8AC3E}">
        <p14:creationId xmlns:p14="http://schemas.microsoft.com/office/powerpoint/2010/main" val="1244047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09"/>
            <a:ext cx="9159000" cy="51494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771" y="181972"/>
            <a:ext cx="920432" cy="594695"/>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2548" y="-464567"/>
            <a:ext cx="3671701" cy="3723879"/>
          </a:xfrm>
          <a:prstGeom prst="rect">
            <a:avLst/>
          </a:prstGeom>
        </p:spPr>
      </p:pic>
      <p:sp>
        <p:nvSpPr>
          <p:cNvPr id="8" name="Заголовок 1"/>
          <p:cNvSpPr txBox="1">
            <a:spLocks/>
          </p:cNvSpPr>
          <p:nvPr/>
        </p:nvSpPr>
        <p:spPr>
          <a:xfrm>
            <a:off x="750426" y="-108463"/>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ВЗЛОМ СОЦИАЛЬНЫХ СЕТЕЙ</a:t>
            </a:r>
            <a:endParaRPr lang="ru-RU" sz="2400" b="1" dirty="0">
              <a:solidFill>
                <a:srgbClr val="CAEAFF"/>
              </a:solidFill>
              <a:latin typeface="HelveticaNeueCyr" panose="02000503040000020004" pitchFamily="2" charset="-52"/>
            </a:endParaRPr>
          </a:p>
        </p:txBody>
      </p:sp>
      <p:pic>
        <p:nvPicPr>
          <p:cNvPr id="33" name="Рисунок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2245" y="2574710"/>
            <a:ext cx="1959826" cy="1987678"/>
          </a:xfrm>
          <a:prstGeom prst="rect">
            <a:avLst/>
          </a:prstGeom>
        </p:spPr>
      </p:pic>
      <p:pic>
        <p:nvPicPr>
          <p:cNvPr id="27" name="Рисунок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5647" y="188746"/>
            <a:ext cx="1221502" cy="998998"/>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2591" y="1187744"/>
            <a:ext cx="3660349" cy="695853"/>
          </a:xfrm>
          <a:prstGeom prst="rect">
            <a:avLst/>
          </a:prstGeom>
        </p:spPr>
      </p:pic>
      <p:sp>
        <p:nvSpPr>
          <p:cNvPr id="18" name="Прямоугольник 17"/>
          <p:cNvSpPr/>
          <p:nvPr/>
        </p:nvSpPr>
        <p:spPr>
          <a:xfrm>
            <a:off x="2705560" y="1226193"/>
            <a:ext cx="3625722" cy="646331"/>
          </a:xfrm>
          <a:prstGeom prst="rect">
            <a:avLst/>
          </a:prstGeom>
        </p:spPr>
        <p:txBody>
          <a:bodyPr wrap="square">
            <a:spAutoFit/>
          </a:bodyPr>
          <a:lstStyle/>
          <a:p>
            <a:pPr lvl="0" algn="ctr"/>
            <a:r>
              <a:rPr lang="ru-RU" dirty="0" smtClean="0">
                <a:solidFill>
                  <a:schemeClr val="bg1"/>
                </a:solidFill>
                <a:latin typeface="HelveticaNeueCyr" panose="02000503040000020004" pitchFamily="2" charset="-52"/>
              </a:rPr>
              <a:t>Свяжитесь с собеседником</a:t>
            </a:r>
          </a:p>
          <a:p>
            <a:pPr lvl="0" algn="ctr"/>
            <a:r>
              <a:rPr lang="ru-RU" dirty="0">
                <a:solidFill>
                  <a:schemeClr val="bg1"/>
                </a:solidFill>
                <a:latin typeface="HelveticaNeueCyr" panose="02000503040000020004" pitchFamily="2" charset="-52"/>
              </a:rPr>
              <a:t>а</a:t>
            </a:r>
            <a:r>
              <a:rPr lang="ru-RU" dirty="0" smtClean="0">
                <a:solidFill>
                  <a:schemeClr val="bg1"/>
                </a:solidFill>
                <a:latin typeface="HelveticaNeueCyr" panose="02000503040000020004" pitchFamily="2" charset="-52"/>
              </a:rPr>
              <a:t>льтернативным способом</a:t>
            </a:r>
            <a:endParaRPr lang="ru-RU" dirty="0">
              <a:solidFill>
                <a:schemeClr val="bg1"/>
              </a:solidFill>
              <a:latin typeface="HelveticaNeueCyr" panose="02000503040000020004" pitchFamily="2" charset="-52"/>
            </a:endParaRPr>
          </a:p>
        </p:txBody>
      </p:sp>
      <p:pic>
        <p:nvPicPr>
          <p:cNvPr id="37" name="Рисунок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8731" y="2122402"/>
            <a:ext cx="3660349" cy="695853"/>
          </a:xfrm>
          <a:prstGeom prst="rect">
            <a:avLst/>
          </a:prstGeom>
        </p:spPr>
      </p:pic>
      <p:sp>
        <p:nvSpPr>
          <p:cNvPr id="38" name="Прямоугольник 37"/>
          <p:cNvSpPr/>
          <p:nvPr/>
        </p:nvSpPr>
        <p:spPr>
          <a:xfrm>
            <a:off x="2944701" y="2157810"/>
            <a:ext cx="3348760" cy="646331"/>
          </a:xfrm>
          <a:prstGeom prst="rect">
            <a:avLst/>
          </a:prstGeom>
        </p:spPr>
        <p:txBody>
          <a:bodyPr wrap="square">
            <a:spAutoFit/>
          </a:bodyPr>
          <a:lstStyle/>
          <a:p>
            <a:pPr lvl="0" algn="ctr"/>
            <a:r>
              <a:rPr lang="ru-RU" dirty="0">
                <a:solidFill>
                  <a:schemeClr val="bg1"/>
                </a:solidFill>
                <a:latin typeface="HelveticaNeueCyr" panose="02000503040000020004" pitchFamily="2" charset="-52"/>
              </a:rPr>
              <a:t>Используйте сложный </a:t>
            </a:r>
            <a:endParaRPr lang="ru-RU" dirty="0" smtClean="0">
              <a:solidFill>
                <a:schemeClr val="bg1"/>
              </a:solidFill>
              <a:latin typeface="HelveticaNeueCyr" panose="02000503040000020004" pitchFamily="2" charset="-52"/>
            </a:endParaRPr>
          </a:p>
          <a:p>
            <a:pPr lvl="0" algn="ctr"/>
            <a:r>
              <a:rPr lang="ru-RU" dirty="0" smtClean="0">
                <a:solidFill>
                  <a:schemeClr val="bg1"/>
                </a:solidFill>
                <a:latin typeface="HelveticaNeueCyr" panose="02000503040000020004" pitchFamily="2" charset="-52"/>
              </a:rPr>
              <a:t>пароль</a:t>
            </a:r>
            <a:endParaRPr lang="ru-RU" dirty="0">
              <a:solidFill>
                <a:schemeClr val="bg1"/>
              </a:solidFill>
              <a:latin typeface="HelveticaNeueCyr" panose="02000503040000020004" pitchFamily="2" charset="-52"/>
            </a:endParaRPr>
          </a:p>
        </p:txBody>
      </p:sp>
      <p:pic>
        <p:nvPicPr>
          <p:cNvPr id="39" name="Рисунок 3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1825" y="3028555"/>
            <a:ext cx="3660349" cy="695853"/>
          </a:xfrm>
          <a:prstGeom prst="rect">
            <a:avLst/>
          </a:prstGeom>
        </p:spPr>
      </p:pic>
      <p:sp>
        <p:nvSpPr>
          <p:cNvPr id="40" name="Прямоугольник 39"/>
          <p:cNvSpPr/>
          <p:nvPr/>
        </p:nvSpPr>
        <p:spPr>
          <a:xfrm>
            <a:off x="3009912" y="3048429"/>
            <a:ext cx="2970708" cy="646331"/>
          </a:xfrm>
          <a:prstGeom prst="rect">
            <a:avLst/>
          </a:prstGeom>
        </p:spPr>
        <p:txBody>
          <a:bodyPr wrap="square">
            <a:spAutoFit/>
          </a:bodyPr>
          <a:lstStyle/>
          <a:p>
            <a:pPr algn="ctr"/>
            <a:r>
              <a:rPr lang="ru-RU" dirty="0" smtClean="0">
                <a:solidFill>
                  <a:schemeClr val="bg1"/>
                </a:solidFill>
                <a:latin typeface="HelveticaNeueCyr" panose="02000503040000020004" pitchFamily="2" charset="-52"/>
              </a:rPr>
              <a:t>Не пользуйтесь </a:t>
            </a:r>
          </a:p>
          <a:p>
            <a:pPr algn="ctr"/>
            <a:r>
              <a:rPr lang="ru-RU" dirty="0" smtClean="0">
                <a:solidFill>
                  <a:schemeClr val="bg1"/>
                </a:solidFill>
                <a:latin typeface="HelveticaNeueCyr" panose="02000503040000020004" pitchFamily="2" charset="-52"/>
              </a:rPr>
              <a:t>чужими устройствами</a:t>
            </a:r>
            <a:endParaRPr lang="ru-RU" dirty="0"/>
          </a:p>
        </p:txBody>
      </p:sp>
      <p:pic>
        <p:nvPicPr>
          <p:cNvPr id="41" name="Рисунок 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283" y="3976646"/>
            <a:ext cx="3615484" cy="695853"/>
          </a:xfrm>
          <a:prstGeom prst="rect">
            <a:avLst/>
          </a:prstGeom>
        </p:spPr>
      </p:pic>
      <p:sp>
        <p:nvSpPr>
          <p:cNvPr id="42" name="Прямоугольник 41"/>
          <p:cNvSpPr/>
          <p:nvPr/>
        </p:nvSpPr>
        <p:spPr>
          <a:xfrm>
            <a:off x="3036792" y="4030701"/>
            <a:ext cx="3256669" cy="646331"/>
          </a:xfrm>
          <a:prstGeom prst="rect">
            <a:avLst/>
          </a:prstGeom>
        </p:spPr>
        <p:txBody>
          <a:bodyPr wrap="square">
            <a:spAutoFit/>
          </a:bodyPr>
          <a:lstStyle/>
          <a:p>
            <a:pPr lvl="0" algn="ctr"/>
            <a:r>
              <a:rPr lang="ru-RU" dirty="0" smtClean="0">
                <a:solidFill>
                  <a:schemeClr val="bg1"/>
                </a:solidFill>
                <a:latin typeface="HelveticaNeueCyr" panose="02000503040000020004" pitchFamily="2" charset="-52"/>
              </a:rPr>
              <a:t>Пользуйтесь анти-</a:t>
            </a:r>
          </a:p>
          <a:p>
            <a:pPr lvl="0" algn="ctr"/>
            <a:r>
              <a:rPr lang="ru-RU" dirty="0" smtClean="0">
                <a:solidFill>
                  <a:schemeClr val="bg1"/>
                </a:solidFill>
                <a:latin typeface="HelveticaNeueCyr" panose="02000503040000020004" pitchFamily="2" charset="-52"/>
              </a:rPr>
              <a:t>вирусными программами</a:t>
            </a:r>
            <a:endParaRPr lang="ru-RU" dirty="0">
              <a:solidFill>
                <a:schemeClr val="bg1"/>
              </a:solidFill>
              <a:latin typeface="HelveticaNeueCyr" panose="02000503040000020004" pitchFamily="2" charset="-52"/>
            </a:endParaRPr>
          </a:p>
        </p:txBody>
      </p:sp>
      <p:pic>
        <p:nvPicPr>
          <p:cNvPr id="26" name="Рисунок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39770" y="3986100"/>
            <a:ext cx="565885" cy="565885"/>
          </a:xfrm>
          <a:prstGeom prst="rect">
            <a:avLst/>
          </a:prstGeom>
        </p:spPr>
      </p:pic>
      <p:pic>
        <p:nvPicPr>
          <p:cNvPr id="28" name="Рисунок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96618" y="3040891"/>
            <a:ext cx="565885" cy="565885"/>
          </a:xfrm>
          <a:prstGeom prst="rect">
            <a:avLst/>
          </a:prstGeom>
        </p:spPr>
      </p:pic>
      <p:grpSp>
        <p:nvGrpSpPr>
          <p:cNvPr id="2" name="Группа 1"/>
          <p:cNvGrpSpPr/>
          <p:nvPr/>
        </p:nvGrpSpPr>
        <p:grpSpPr>
          <a:xfrm>
            <a:off x="6090079" y="1107028"/>
            <a:ext cx="3235742" cy="4809449"/>
            <a:chOff x="5946635" y="934504"/>
            <a:chExt cx="3909870" cy="5115088"/>
          </a:xfrm>
        </p:grpSpPr>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80366" y="934504"/>
              <a:ext cx="3876139" cy="4253648"/>
            </a:xfrm>
            <a:prstGeom prst="rect">
              <a:avLst/>
            </a:prstGeom>
          </p:spPr>
        </p:pic>
        <p:pic>
          <p:nvPicPr>
            <p:cNvPr id="21" name="Рисунок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9448115">
              <a:off x="5946635" y="2460427"/>
              <a:ext cx="2200841" cy="3589165"/>
            </a:xfrm>
            <a:prstGeom prst="rect">
              <a:avLst/>
            </a:prstGeom>
          </p:spPr>
        </p:pic>
      </p:grpSp>
      <p:pic>
        <p:nvPicPr>
          <p:cNvPr id="47" name="Рисунок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69" y="669237"/>
            <a:ext cx="2865608" cy="2249207"/>
          </a:xfrm>
          <a:prstGeom prst="rect">
            <a:avLst/>
          </a:prstGeom>
        </p:spPr>
      </p:pic>
      <p:pic>
        <p:nvPicPr>
          <p:cNvPr id="14" name="Рисунок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555" y="2055362"/>
            <a:ext cx="2988679" cy="3069666"/>
          </a:xfrm>
          <a:prstGeom prst="rect">
            <a:avLst/>
          </a:prstGeom>
        </p:spPr>
      </p:pic>
      <p:sp>
        <p:nvSpPr>
          <p:cNvPr id="48" name="Подзаголовок 2"/>
          <p:cNvSpPr txBox="1">
            <a:spLocks/>
          </p:cNvSpPr>
          <p:nvPr/>
        </p:nvSpPr>
        <p:spPr>
          <a:xfrm>
            <a:off x="120129" y="1013281"/>
            <a:ext cx="1224136" cy="239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000" dirty="0" smtClean="0">
                <a:solidFill>
                  <a:schemeClr val="tx1"/>
                </a:solidFill>
                <a:latin typeface="HelveticaNeueCyr" panose="02000503040000020004" pitchFamily="2" charset="-52"/>
              </a:rPr>
              <a:t>Привет!</a:t>
            </a:r>
            <a:endParaRPr lang="ru-RU" sz="1000" dirty="0">
              <a:solidFill>
                <a:schemeClr val="tx1"/>
              </a:solidFill>
              <a:latin typeface="HelveticaNeueCyr" panose="02000503040000020004" pitchFamily="2" charset="-52"/>
            </a:endParaRPr>
          </a:p>
        </p:txBody>
      </p:sp>
      <p:sp>
        <p:nvSpPr>
          <p:cNvPr id="50" name="Подзаголовок 2"/>
          <p:cNvSpPr txBox="1">
            <a:spLocks/>
          </p:cNvSpPr>
          <p:nvPr/>
        </p:nvSpPr>
        <p:spPr>
          <a:xfrm>
            <a:off x="399702" y="1429279"/>
            <a:ext cx="2022527"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ru-RU" sz="1000" dirty="0" smtClean="0">
                <a:solidFill>
                  <a:schemeClr val="tx1"/>
                </a:solidFill>
                <a:latin typeface="HelveticaNeueCyr" panose="02000503040000020004" pitchFamily="2" charset="-52"/>
              </a:rPr>
              <a:t>Мне нужна твоя помощь! Ты не мог бы перевести 100 рублей </a:t>
            </a:r>
            <a:r>
              <a:rPr lang="ru-RU" sz="1000" dirty="0">
                <a:solidFill>
                  <a:schemeClr val="tx1"/>
                </a:solidFill>
                <a:latin typeface="HelveticaNeueCyr" panose="02000503040000020004" pitchFamily="2" charset="-52"/>
              </a:rPr>
              <a:t>мне на </a:t>
            </a:r>
            <a:r>
              <a:rPr lang="ru-RU" sz="1000" dirty="0" smtClean="0">
                <a:solidFill>
                  <a:schemeClr val="tx1"/>
                </a:solidFill>
                <a:latin typeface="HelveticaNeueCyr" panose="02000503040000020004" pitchFamily="2" charset="-52"/>
              </a:rPr>
              <a:t>карту?</a:t>
            </a:r>
            <a:endParaRPr lang="ru-RU" sz="1000" dirty="0">
              <a:solidFill>
                <a:schemeClr val="tx1"/>
              </a:solidFill>
              <a:latin typeface="HelveticaNeueCyr" panose="02000503040000020004" pitchFamily="2" charset="-52"/>
            </a:endParaRPr>
          </a:p>
        </p:txBody>
      </p:sp>
      <p:pic>
        <p:nvPicPr>
          <p:cNvPr id="35" name="Рисунок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860361">
            <a:off x="660858" y="3420975"/>
            <a:ext cx="957578" cy="2167116"/>
          </a:xfrm>
          <a:prstGeom prst="rect">
            <a:avLst/>
          </a:prstGeom>
        </p:spPr>
      </p:pic>
      <p:pic>
        <p:nvPicPr>
          <p:cNvPr id="20" name="Рисунок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630903">
            <a:off x="1205000" y="3319537"/>
            <a:ext cx="957578" cy="2167116"/>
          </a:xfrm>
          <a:prstGeom prst="rect">
            <a:avLst/>
          </a:prstGeom>
        </p:spPr>
      </p:pic>
      <p:pic>
        <p:nvPicPr>
          <p:cNvPr id="19" name="Рисунок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4303" y="1200202"/>
            <a:ext cx="565885" cy="565885"/>
          </a:xfrm>
          <a:prstGeom prst="rect">
            <a:avLst/>
          </a:prstGeom>
        </p:spPr>
      </p:pic>
      <p:pic>
        <p:nvPicPr>
          <p:cNvPr id="24" name="Рисунок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7778" y="2149283"/>
            <a:ext cx="565885" cy="565885"/>
          </a:xfrm>
          <a:prstGeom prst="rect">
            <a:avLst/>
          </a:prstGeom>
        </p:spPr>
      </p:pic>
      <p:pic>
        <p:nvPicPr>
          <p:cNvPr id="51" name="Рисунок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10315" y="1089432"/>
            <a:ext cx="298822" cy="325903"/>
          </a:xfrm>
          <a:prstGeom prst="rect">
            <a:avLst/>
          </a:prstGeom>
        </p:spPr>
      </p:pic>
      <p:sp>
        <p:nvSpPr>
          <p:cNvPr id="52" name="Подзаголовок 2"/>
          <p:cNvSpPr txBox="1">
            <a:spLocks/>
          </p:cNvSpPr>
          <p:nvPr/>
        </p:nvSpPr>
        <p:spPr>
          <a:xfrm>
            <a:off x="1478228" y="1173106"/>
            <a:ext cx="1224136" cy="2391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000" dirty="0" smtClean="0">
                <a:solidFill>
                  <a:schemeClr val="tx1"/>
                </a:solidFill>
                <a:latin typeface="HelveticaNeueCyr" panose="02000503040000020004" pitchFamily="2" charset="-52"/>
              </a:rPr>
              <a:t>Привет!</a:t>
            </a:r>
            <a:endParaRPr lang="ru-RU" sz="1000" dirty="0">
              <a:solidFill>
                <a:schemeClr val="tx1"/>
              </a:solidFill>
              <a:latin typeface="HelveticaNeueCyr" panose="02000503040000020004" pitchFamily="2" charset="-52"/>
            </a:endParaRPr>
          </a:p>
        </p:txBody>
      </p:sp>
      <p:pic>
        <p:nvPicPr>
          <p:cNvPr id="53" name="Рисунок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91020" y="899783"/>
            <a:ext cx="251348" cy="325903"/>
          </a:xfrm>
          <a:prstGeom prst="rect">
            <a:avLst/>
          </a:prstGeom>
        </p:spPr>
      </p:pic>
      <p:pic>
        <p:nvPicPr>
          <p:cNvPr id="54" name="Рисунок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1198" y="1414570"/>
            <a:ext cx="251348" cy="325903"/>
          </a:xfrm>
          <a:prstGeom prst="rect">
            <a:avLst/>
          </a:prstGeom>
        </p:spPr>
      </p:pic>
    </p:spTree>
    <p:extLst>
      <p:ext uri="{BB962C8B-B14F-4D97-AF65-F5344CB8AC3E}">
        <p14:creationId xmlns:p14="http://schemas.microsoft.com/office/powerpoint/2010/main" val="3023926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302"/>
            <a:ext cx="9146147" cy="5142197"/>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11" name="Рисунок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67694"/>
            <a:ext cx="9146146" cy="3042645"/>
          </a:xfrm>
          <a:prstGeom prst="rect">
            <a:avLst/>
          </a:prstGeom>
        </p:spPr>
      </p:pic>
      <p:pic>
        <p:nvPicPr>
          <p:cNvPr id="24" name="Рисунок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9841" y="42495"/>
            <a:ext cx="504663" cy="412736"/>
          </a:xfrm>
          <a:prstGeom prst="rect">
            <a:avLst/>
          </a:prstGeom>
        </p:spPr>
      </p:pic>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8158" y="-300339"/>
            <a:ext cx="6228183" cy="2929385"/>
          </a:xfrm>
          <a:prstGeom prst="rect">
            <a:avLst/>
          </a:prstGeom>
        </p:spPr>
      </p:pic>
      <p:sp>
        <p:nvSpPr>
          <p:cNvPr id="2" name="Заголовок 1"/>
          <p:cNvSpPr>
            <a:spLocks noGrp="1"/>
          </p:cNvSpPr>
          <p:nvPr>
            <p:ph type="ctrTitle"/>
          </p:nvPr>
        </p:nvSpPr>
        <p:spPr>
          <a:xfrm>
            <a:off x="685800" y="1302"/>
            <a:ext cx="7772400" cy="1102519"/>
          </a:xfrm>
        </p:spPr>
        <p:txBody>
          <a:bodyPr>
            <a:normAutofit/>
          </a:bodyPr>
          <a:lstStyle/>
          <a:p>
            <a:r>
              <a:rPr lang="ru-RU" sz="2400" b="1" dirty="0" smtClean="0">
                <a:solidFill>
                  <a:srgbClr val="CAEAFF"/>
                </a:solidFill>
                <a:latin typeface="HelveticaNeueCyr" panose="02000503040000020004" pitchFamily="2" charset="-52"/>
              </a:rPr>
              <a:t>СПАСИБО ЗА ВНИМАНИЕ!</a:t>
            </a:r>
            <a:endParaRPr lang="ru-RU" sz="2400" b="1" dirty="0">
              <a:solidFill>
                <a:srgbClr val="CAEAFF"/>
              </a:solidFill>
              <a:latin typeface="HelveticaNeueCyr" panose="02000503040000020004" pitchFamily="2" charset="-52"/>
            </a:endParaRP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8080" y="1522812"/>
            <a:ext cx="864578" cy="707090"/>
          </a:xfrm>
          <a:prstGeom prst="rect">
            <a:avLst/>
          </a:prstGeom>
        </p:spPr>
      </p:pic>
      <p:pic>
        <p:nvPicPr>
          <p:cNvPr id="10" name="Рисунок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371066">
            <a:off x="870064" y="523988"/>
            <a:ext cx="2285515" cy="2484659"/>
          </a:xfrm>
          <a:prstGeom prst="rect">
            <a:avLst/>
          </a:prstGeom>
        </p:spPr>
      </p:pic>
      <p:pic>
        <p:nvPicPr>
          <p:cNvPr id="25" name="Рисунок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03689" y="3893338"/>
            <a:ext cx="1080120" cy="883371"/>
          </a:xfrm>
          <a:prstGeom prst="rect">
            <a:avLst/>
          </a:prstGeom>
        </p:spPr>
      </p:pic>
      <p:pic>
        <p:nvPicPr>
          <p:cNvPr id="12" name="Рисунок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74004" y="843558"/>
            <a:ext cx="3573220" cy="4136769"/>
          </a:xfrm>
          <a:prstGeom prst="rect">
            <a:avLst/>
          </a:prstGeom>
        </p:spPr>
      </p:pic>
      <p:pic>
        <p:nvPicPr>
          <p:cNvPr id="13" name="Рисунок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27497" y="4135010"/>
            <a:ext cx="863216" cy="910323"/>
          </a:xfrm>
          <a:prstGeom prst="rect">
            <a:avLst/>
          </a:prstGeom>
        </p:spPr>
      </p:pic>
    </p:spTree>
    <p:extLst>
      <p:ext uri="{BB962C8B-B14F-4D97-AF65-F5344CB8AC3E}">
        <p14:creationId xmlns:p14="http://schemas.microsoft.com/office/powerpoint/2010/main" val="997254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 y="-8739"/>
            <a:ext cx="9159000" cy="5149423"/>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6748" y="475110"/>
            <a:ext cx="7344816" cy="744919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3435" y="1536013"/>
            <a:ext cx="1266917" cy="1914358"/>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619" y="1642744"/>
            <a:ext cx="2356051" cy="1935254"/>
          </a:xfrm>
          <a:prstGeom prst="rect">
            <a:avLst/>
          </a:prstGeom>
        </p:spPr>
      </p:pic>
      <p:sp>
        <p:nvSpPr>
          <p:cNvPr id="13" name="Подзаголовок 2"/>
          <p:cNvSpPr txBox="1">
            <a:spLocks/>
          </p:cNvSpPr>
          <p:nvPr/>
        </p:nvSpPr>
        <p:spPr>
          <a:xfrm>
            <a:off x="597619" y="2163164"/>
            <a:ext cx="2420891" cy="46410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500" dirty="0" smtClean="0">
                <a:solidFill>
                  <a:schemeClr val="bg1"/>
                </a:solidFill>
                <a:latin typeface="HelveticaNeueCyr" panose="02000503040000020004" pitchFamily="2" charset="-52"/>
              </a:rPr>
              <a:t>интернет-банкинг</a:t>
            </a:r>
            <a:endParaRPr lang="ru-RU" sz="1500" dirty="0">
              <a:solidFill>
                <a:schemeClr val="bg1"/>
              </a:solidFill>
              <a:latin typeface="HelveticaNeueCyr" panose="02000503040000020004" pitchFamily="2" charset="-52"/>
            </a:endParaRPr>
          </a:p>
        </p:txBody>
      </p:sp>
      <p:pic>
        <p:nvPicPr>
          <p:cNvPr id="16" name="Рисунок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1704" y="4411623"/>
            <a:ext cx="3151125" cy="599047"/>
          </a:xfrm>
          <a:prstGeom prst="rect">
            <a:avLst/>
          </a:prstGeom>
        </p:spPr>
      </p:pic>
      <p:sp>
        <p:nvSpPr>
          <p:cNvPr id="21" name="Подзаголовок 2"/>
          <p:cNvSpPr txBox="1">
            <a:spLocks/>
          </p:cNvSpPr>
          <p:nvPr/>
        </p:nvSpPr>
        <p:spPr>
          <a:xfrm>
            <a:off x="5918892" y="2088693"/>
            <a:ext cx="2376264" cy="6458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450" dirty="0" smtClean="0">
                <a:solidFill>
                  <a:schemeClr val="bg1"/>
                </a:solidFill>
                <a:latin typeface="HelveticaNeueCyr" panose="02000503040000020004" pitchFamily="2" charset="-52"/>
              </a:rPr>
              <a:t>мобильный</a:t>
            </a:r>
          </a:p>
          <a:p>
            <a:r>
              <a:rPr lang="ru-RU" sz="1450" dirty="0" smtClean="0">
                <a:solidFill>
                  <a:schemeClr val="bg1"/>
                </a:solidFill>
                <a:latin typeface="HelveticaNeueCyr" panose="02000503040000020004" pitchFamily="2" charset="-52"/>
              </a:rPr>
              <a:t>банкинг</a:t>
            </a:r>
            <a:endParaRPr lang="ru-RU" sz="1450" dirty="0">
              <a:solidFill>
                <a:schemeClr val="bg1"/>
              </a:solidFill>
              <a:latin typeface="HelveticaNeueCyr" panose="02000503040000020004" pitchFamily="2" charset="-52"/>
            </a:endParaRPr>
          </a:p>
        </p:txBody>
      </p:sp>
      <p:pic>
        <p:nvPicPr>
          <p:cNvPr id="22" name="Рисунок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5043" y="504067"/>
            <a:ext cx="3528392" cy="2494535"/>
          </a:xfrm>
          <a:prstGeom prst="rect">
            <a:avLst/>
          </a:prstGeom>
        </p:spPr>
      </p:pic>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5585" y="2915748"/>
            <a:ext cx="3108605" cy="599047"/>
          </a:xfrm>
          <a:prstGeom prst="rect">
            <a:avLst/>
          </a:prstGeom>
        </p:spPr>
      </p:pic>
      <p:sp>
        <p:nvSpPr>
          <p:cNvPr id="3" name="Подзаголовок 2"/>
          <p:cNvSpPr>
            <a:spLocks noGrp="1"/>
          </p:cNvSpPr>
          <p:nvPr>
            <p:ph type="subTitle" idx="1"/>
          </p:nvPr>
        </p:nvSpPr>
        <p:spPr>
          <a:xfrm>
            <a:off x="3174761" y="3001183"/>
            <a:ext cx="3312368" cy="449188"/>
          </a:xfrm>
        </p:spPr>
        <p:txBody>
          <a:bodyPr>
            <a:noAutofit/>
          </a:bodyPr>
          <a:lstStyle/>
          <a:p>
            <a:r>
              <a:rPr lang="ru-RU" sz="1700" dirty="0">
                <a:solidFill>
                  <a:schemeClr val="bg1"/>
                </a:solidFill>
                <a:latin typeface="HelveticaNeueCyr" panose="02000503040000020004" pitchFamily="2" charset="-52"/>
              </a:rPr>
              <a:t>Э</a:t>
            </a:r>
            <a:r>
              <a:rPr lang="ru-RU" sz="1700" dirty="0" smtClean="0">
                <a:solidFill>
                  <a:schemeClr val="bg1"/>
                </a:solidFill>
                <a:latin typeface="HelveticaNeueCyr" panose="02000503040000020004" pitchFamily="2" charset="-52"/>
              </a:rPr>
              <a:t>кономия времени</a:t>
            </a:r>
          </a:p>
        </p:txBody>
      </p:sp>
      <p:pic>
        <p:nvPicPr>
          <p:cNvPr id="5" name="Рисунок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8211" y="3632075"/>
            <a:ext cx="1282751" cy="1049089"/>
          </a:xfrm>
          <a:prstGeom prst="rect">
            <a:avLst/>
          </a:prstGeom>
        </p:spPr>
      </p:pic>
      <p:pic>
        <p:nvPicPr>
          <p:cNvPr id="27" name="Рисунок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93067" y="358310"/>
            <a:ext cx="2061861" cy="1686280"/>
          </a:xfrm>
          <a:prstGeom prst="rect">
            <a:avLst/>
          </a:prstGeom>
        </p:spPr>
      </p:pic>
      <p:sp>
        <p:nvSpPr>
          <p:cNvPr id="8" name="Заголовок 1"/>
          <p:cNvSpPr txBox="1">
            <a:spLocks/>
          </p:cNvSpPr>
          <p:nvPr/>
        </p:nvSpPr>
        <p:spPr>
          <a:xfrm>
            <a:off x="685800" y="1302"/>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ДИСТАНЦИОННОЕ</a:t>
            </a:r>
          </a:p>
          <a:p>
            <a:r>
              <a:rPr lang="ru-RU" sz="2400" b="1" dirty="0" smtClean="0">
                <a:solidFill>
                  <a:srgbClr val="CAEAFF"/>
                </a:solidFill>
                <a:latin typeface="HelveticaNeueCyr" panose="02000503040000020004" pitchFamily="2" charset="-52"/>
              </a:rPr>
              <a:t>БАНКОВСКОЕ ОБСЛУЖИВАНИЕ</a:t>
            </a:r>
            <a:endParaRPr lang="ru-RU" sz="2400" b="1" dirty="0">
              <a:solidFill>
                <a:srgbClr val="CAEAFF"/>
              </a:solidFill>
              <a:latin typeface="HelveticaNeueCyr" panose="02000503040000020004" pitchFamily="2" charset="-52"/>
            </a:endParaRPr>
          </a:p>
        </p:txBody>
      </p:sp>
      <p:pic>
        <p:nvPicPr>
          <p:cNvPr id="30" name="Рисунок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7052" y="960359"/>
            <a:ext cx="2706202" cy="575654"/>
          </a:xfrm>
          <a:prstGeom prst="rect">
            <a:avLst/>
          </a:prstGeom>
        </p:spPr>
      </p:pic>
      <p:sp>
        <p:nvSpPr>
          <p:cNvPr id="29" name="Подзаголовок 2"/>
          <p:cNvSpPr txBox="1">
            <a:spLocks/>
          </p:cNvSpPr>
          <p:nvPr/>
        </p:nvSpPr>
        <p:spPr>
          <a:xfrm>
            <a:off x="242436" y="956776"/>
            <a:ext cx="3098934"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200" dirty="0" smtClean="0">
                <a:solidFill>
                  <a:schemeClr val="tx1"/>
                </a:solidFill>
                <a:latin typeface="HelveticaNeueCyr" panose="02000503040000020004" pitchFamily="2" charset="-52"/>
              </a:rPr>
              <a:t>Счета, платежи, кредиты, депозиты…</a:t>
            </a:r>
          </a:p>
        </p:txBody>
      </p:sp>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1714" y="3667195"/>
            <a:ext cx="3111115" cy="595740"/>
          </a:xfrm>
          <a:prstGeom prst="rect">
            <a:avLst/>
          </a:prstGeom>
        </p:spPr>
      </p:pic>
      <p:sp>
        <p:nvSpPr>
          <p:cNvPr id="18" name="Подзаголовок 2"/>
          <p:cNvSpPr txBox="1">
            <a:spLocks/>
          </p:cNvSpPr>
          <p:nvPr/>
        </p:nvSpPr>
        <p:spPr>
          <a:xfrm>
            <a:off x="3251703" y="4524439"/>
            <a:ext cx="33843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700" dirty="0">
                <a:solidFill>
                  <a:schemeClr val="bg1"/>
                </a:solidFill>
                <a:latin typeface="HelveticaNeueCyr" panose="02000503040000020004" pitchFamily="2" charset="-52"/>
              </a:rPr>
              <a:t>К</a:t>
            </a:r>
            <a:r>
              <a:rPr lang="ru-RU" sz="1700" dirty="0" smtClean="0">
                <a:solidFill>
                  <a:schemeClr val="bg1"/>
                </a:solidFill>
                <a:latin typeface="HelveticaNeueCyr" panose="02000503040000020004" pitchFamily="2" charset="-52"/>
              </a:rPr>
              <a:t>руглосуточный доступ</a:t>
            </a:r>
            <a:endParaRPr lang="ru-RU" sz="1700" dirty="0">
              <a:solidFill>
                <a:schemeClr val="bg1"/>
              </a:solidFill>
              <a:latin typeface="HelveticaNeueCyr" panose="02000503040000020004" pitchFamily="2" charset="-52"/>
            </a:endParaRPr>
          </a:p>
        </p:txBody>
      </p:sp>
      <p:sp>
        <p:nvSpPr>
          <p:cNvPr id="17" name="Подзаголовок 2"/>
          <p:cNvSpPr txBox="1">
            <a:spLocks/>
          </p:cNvSpPr>
          <p:nvPr/>
        </p:nvSpPr>
        <p:spPr>
          <a:xfrm>
            <a:off x="3135079" y="3740471"/>
            <a:ext cx="33843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700" dirty="0">
                <a:solidFill>
                  <a:schemeClr val="bg1"/>
                </a:solidFill>
                <a:latin typeface="HelveticaNeueCyr" panose="02000503040000020004" pitchFamily="2" charset="-52"/>
              </a:rPr>
              <a:t>Э</a:t>
            </a:r>
            <a:r>
              <a:rPr lang="ru-RU" sz="1700" dirty="0" smtClean="0">
                <a:solidFill>
                  <a:schemeClr val="bg1"/>
                </a:solidFill>
                <a:latin typeface="HelveticaNeueCyr" panose="02000503040000020004" pitchFamily="2" charset="-52"/>
              </a:rPr>
              <a:t>кономия денег</a:t>
            </a:r>
            <a:endParaRPr lang="ru-RU" sz="1700" dirty="0">
              <a:solidFill>
                <a:schemeClr val="bg1"/>
              </a:solidFill>
              <a:latin typeface="HelveticaNeueCyr" panose="02000503040000020004" pitchFamily="2" charset="-52"/>
            </a:endParaRPr>
          </a:p>
        </p:txBody>
      </p:sp>
      <p:pic>
        <p:nvPicPr>
          <p:cNvPr id="23" name="Рисунок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3617" y="2925372"/>
            <a:ext cx="623511" cy="565885"/>
          </a:xfrm>
          <a:prstGeom prst="rect">
            <a:avLst/>
          </a:prstGeom>
        </p:spPr>
      </p:pic>
      <p:pic>
        <p:nvPicPr>
          <p:cNvPr id="24" name="Рисунок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3617" y="3641236"/>
            <a:ext cx="623511" cy="565885"/>
          </a:xfrm>
          <a:prstGeom prst="rect">
            <a:avLst/>
          </a:prstGeom>
        </p:spPr>
      </p:pic>
      <p:pic>
        <p:nvPicPr>
          <p:cNvPr id="25" name="Рисунок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9948" y="4387961"/>
            <a:ext cx="623511" cy="565885"/>
          </a:xfrm>
          <a:prstGeom prst="rect">
            <a:avLst/>
          </a:prstGeom>
        </p:spPr>
      </p:pic>
    </p:spTree>
    <p:extLst>
      <p:ext uri="{BB962C8B-B14F-4D97-AF65-F5344CB8AC3E}">
        <p14:creationId xmlns:p14="http://schemas.microsoft.com/office/powerpoint/2010/main" val="3085481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36096"/>
            <a:ext cx="9159000" cy="51494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3634" y="505825"/>
            <a:ext cx="1296144" cy="1314564"/>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43297">
            <a:off x="7374382" y="619383"/>
            <a:ext cx="963613" cy="977307"/>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3225" y="880559"/>
            <a:ext cx="724390" cy="592438"/>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5881" y="47015"/>
            <a:ext cx="1031650" cy="1233376"/>
          </a:xfrm>
          <a:prstGeom prst="rect">
            <a:avLst/>
          </a:prstGeom>
          <a:effectLst>
            <a:outerShdw blurRad="76200" dir="18900000" sy="23000" kx="-1200000" algn="bl" rotWithShape="0">
              <a:prstClr val="black">
                <a:alpha val="20000"/>
              </a:prstClr>
            </a:outerShdw>
          </a:effectLst>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61954" y="-16093"/>
            <a:ext cx="827287" cy="989053"/>
          </a:xfrm>
          <a:prstGeom prst="rect">
            <a:avLst/>
          </a:prstGeom>
          <a:effectLst>
            <a:outerShdw blurRad="76200" dir="18900000" sy="23000" kx="-1200000" algn="bl" rotWithShape="0">
              <a:prstClr val="black">
                <a:alpha val="20000"/>
              </a:prstClr>
            </a:outerShdw>
          </a:effec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72546" y="2079025"/>
            <a:ext cx="619533" cy="506682"/>
          </a:xfrm>
          <a:prstGeom prst="rect">
            <a:avLst/>
          </a:prstGeom>
        </p:spPr>
      </p:pic>
      <p:grpSp>
        <p:nvGrpSpPr>
          <p:cNvPr id="14" name="Группа 13"/>
          <p:cNvGrpSpPr/>
          <p:nvPr/>
        </p:nvGrpSpPr>
        <p:grpSpPr>
          <a:xfrm>
            <a:off x="31761" y="2080578"/>
            <a:ext cx="3726633" cy="2408350"/>
            <a:chOff x="31761" y="2080578"/>
            <a:chExt cx="3726633" cy="2408350"/>
          </a:xfrm>
        </p:grpSpPr>
        <p:pic>
          <p:nvPicPr>
            <p:cNvPr id="8" name="Рисунок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761" y="2736131"/>
              <a:ext cx="3726633" cy="1752797"/>
            </a:xfrm>
            <a:prstGeom prst="rect">
              <a:avLst/>
            </a:prstGeom>
          </p:spPr>
        </p:pic>
        <p:pic>
          <p:nvPicPr>
            <p:cNvPr id="21" name="Рисунок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52512" y="2080578"/>
              <a:ext cx="1259248" cy="1505477"/>
            </a:xfrm>
            <a:prstGeom prst="rect">
              <a:avLst/>
            </a:prstGeom>
            <a:effectLst>
              <a:outerShdw blurRad="76200" dir="18900000" sy="23000" kx="-1200000" algn="bl" rotWithShape="0">
                <a:prstClr val="black">
                  <a:alpha val="20000"/>
                </a:prstClr>
              </a:outerShdw>
            </a:effectLst>
          </p:spPr>
        </p:pic>
      </p:grpSp>
      <p:sp>
        <p:nvSpPr>
          <p:cNvPr id="17" name="Подзаголовок 2"/>
          <p:cNvSpPr>
            <a:spLocks noGrp="1"/>
          </p:cNvSpPr>
          <p:nvPr>
            <p:ph type="subTitle" idx="1"/>
          </p:nvPr>
        </p:nvSpPr>
        <p:spPr>
          <a:xfrm>
            <a:off x="235132" y="4206099"/>
            <a:ext cx="3151125" cy="449188"/>
          </a:xfrm>
        </p:spPr>
        <p:txBody>
          <a:bodyPr>
            <a:noAutofit/>
          </a:bodyPr>
          <a:lstStyle/>
          <a:p>
            <a:r>
              <a:rPr lang="ru-RU" sz="1600" dirty="0" smtClean="0">
                <a:solidFill>
                  <a:schemeClr val="bg1"/>
                </a:solidFill>
                <a:latin typeface="HelveticaNeueCyr" panose="02000503040000020004" pitchFamily="2" charset="-52"/>
              </a:rPr>
              <a:t>Стать клиентом любого банка не выходя из дома</a:t>
            </a:r>
          </a:p>
        </p:txBody>
      </p:sp>
      <p:grpSp>
        <p:nvGrpSpPr>
          <p:cNvPr id="3" name="Группа 2"/>
          <p:cNvGrpSpPr/>
          <p:nvPr/>
        </p:nvGrpSpPr>
        <p:grpSpPr>
          <a:xfrm>
            <a:off x="1244680" y="72337"/>
            <a:ext cx="3262695" cy="2283185"/>
            <a:chOff x="1244680" y="72337"/>
            <a:chExt cx="3262695" cy="2283185"/>
          </a:xfrm>
        </p:grpSpPr>
        <p:pic>
          <p:nvPicPr>
            <p:cNvPr id="9" name="Рисунок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72601" y="645773"/>
              <a:ext cx="1685793" cy="1709749"/>
            </a:xfrm>
            <a:prstGeom prst="rect">
              <a:avLst/>
            </a:prstGeom>
          </p:spPr>
        </p:pic>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8836" y="72337"/>
              <a:ext cx="1252126" cy="1496963"/>
            </a:xfrm>
            <a:prstGeom prst="rect">
              <a:avLst/>
            </a:prstGeom>
            <a:effectLst>
              <a:outerShdw blurRad="76200" dir="18900000" sy="23000" kx="-1200000" algn="bl" rotWithShape="0">
                <a:prstClr val="black">
                  <a:alpha val="20000"/>
                </a:prstClr>
              </a:outerShdw>
            </a:effectLst>
          </p:spPr>
        </p:pic>
        <p:sp>
          <p:nvSpPr>
            <p:cNvPr id="23" name="Подзаголовок 2"/>
            <p:cNvSpPr txBox="1">
              <a:spLocks/>
            </p:cNvSpPr>
            <p:nvPr/>
          </p:nvSpPr>
          <p:spPr>
            <a:xfrm>
              <a:off x="1244680" y="1629837"/>
              <a:ext cx="3262695"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1800"/>
                </a:lnSpc>
              </a:pPr>
              <a:r>
                <a:rPr lang="ru-RU" sz="1600" dirty="0" smtClean="0">
                  <a:solidFill>
                    <a:schemeClr val="bg1"/>
                  </a:solidFill>
                  <a:latin typeface="HelveticaNeueCyr" panose="02000503040000020004" pitchFamily="2" charset="-52"/>
                </a:rPr>
                <a:t>Оформлять банковские </a:t>
              </a:r>
            </a:p>
            <a:p>
              <a:pPr>
                <a:lnSpc>
                  <a:spcPts val="1800"/>
                </a:lnSpc>
              </a:pPr>
              <a:r>
                <a:rPr lang="ru-RU" sz="1600" dirty="0" smtClean="0">
                  <a:solidFill>
                    <a:schemeClr val="bg1"/>
                  </a:solidFill>
                  <a:latin typeface="HelveticaNeueCyr" panose="02000503040000020004" pitchFamily="2" charset="-52"/>
                </a:rPr>
                <a:t>продукты онлайн</a:t>
              </a:r>
            </a:p>
          </p:txBody>
        </p:sp>
      </p:grpSp>
      <p:sp>
        <p:nvSpPr>
          <p:cNvPr id="24" name="Подзаголовок 2"/>
          <p:cNvSpPr txBox="1">
            <a:spLocks/>
          </p:cNvSpPr>
          <p:nvPr/>
        </p:nvSpPr>
        <p:spPr>
          <a:xfrm>
            <a:off x="4148548" y="1286440"/>
            <a:ext cx="2959904"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1700"/>
              </a:lnSpc>
            </a:pPr>
            <a:r>
              <a:rPr lang="ru-RU" sz="1600" dirty="0">
                <a:solidFill>
                  <a:schemeClr val="bg1"/>
                </a:solidFill>
                <a:latin typeface="HelveticaNeueCyr" panose="02000503040000020004" pitchFamily="2" charset="-52"/>
              </a:rPr>
              <a:t>Пользоваться</a:t>
            </a:r>
          </a:p>
          <a:p>
            <a:pPr>
              <a:lnSpc>
                <a:spcPts val="1700"/>
              </a:lnSpc>
            </a:pPr>
            <a:r>
              <a:rPr lang="ru-RU" sz="1600" dirty="0">
                <a:solidFill>
                  <a:schemeClr val="bg1"/>
                </a:solidFill>
                <a:latin typeface="HelveticaNeueCyr" panose="02000503040000020004" pitchFamily="2" charset="-52"/>
              </a:rPr>
              <a:t> услугами </a:t>
            </a:r>
            <a:r>
              <a:rPr lang="ru-RU" sz="1600" dirty="0" smtClean="0">
                <a:solidFill>
                  <a:schemeClr val="bg1"/>
                </a:solidFill>
                <a:latin typeface="HelveticaNeueCyr" panose="02000503040000020004" pitchFamily="2" charset="-52"/>
              </a:rPr>
              <a:t>банков </a:t>
            </a:r>
            <a:r>
              <a:rPr lang="ru-RU" sz="1600" dirty="0">
                <a:solidFill>
                  <a:schemeClr val="bg1"/>
                </a:solidFill>
                <a:latin typeface="HelveticaNeueCyr" panose="02000503040000020004" pitchFamily="2" charset="-52"/>
              </a:rPr>
              <a:t>24/7</a:t>
            </a:r>
          </a:p>
        </p:txBody>
      </p:sp>
      <p:sp>
        <p:nvSpPr>
          <p:cNvPr id="26" name="Подзаголовок 2"/>
          <p:cNvSpPr txBox="1">
            <a:spLocks/>
          </p:cNvSpPr>
          <p:nvPr/>
        </p:nvSpPr>
        <p:spPr>
          <a:xfrm>
            <a:off x="6330642" y="992963"/>
            <a:ext cx="3262695"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1600"/>
              </a:lnSpc>
            </a:pPr>
            <a:r>
              <a:rPr lang="ru-RU" sz="1600" dirty="0" smtClean="0">
                <a:solidFill>
                  <a:schemeClr val="bg1"/>
                </a:solidFill>
                <a:latin typeface="HelveticaNeueCyr" panose="02000503040000020004" pitchFamily="2" charset="-52"/>
              </a:rPr>
              <a:t>Получать </a:t>
            </a:r>
          </a:p>
          <a:p>
            <a:pPr>
              <a:lnSpc>
                <a:spcPts val="1600"/>
              </a:lnSpc>
            </a:pPr>
            <a:r>
              <a:rPr lang="ru-RU" sz="1600" dirty="0" smtClean="0">
                <a:solidFill>
                  <a:schemeClr val="bg1"/>
                </a:solidFill>
                <a:latin typeface="HelveticaNeueCyr" panose="02000503040000020004" pitchFamily="2" charset="-52"/>
              </a:rPr>
              <a:t>кредитную историю</a:t>
            </a:r>
          </a:p>
        </p:txBody>
      </p:sp>
      <p:pic>
        <p:nvPicPr>
          <p:cNvPr id="11" name="Рисунок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9104" y="1667874"/>
            <a:ext cx="3819925" cy="3779062"/>
          </a:xfrm>
          <a:prstGeom prst="rect">
            <a:avLst/>
          </a:prstGeom>
        </p:spPr>
      </p:pic>
      <p:pic>
        <p:nvPicPr>
          <p:cNvPr id="15" name="Рисунок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46801" y="4080551"/>
            <a:ext cx="944298" cy="772289"/>
          </a:xfrm>
          <a:prstGeom prst="rect">
            <a:avLst/>
          </a:prstGeom>
        </p:spPr>
      </p:pic>
      <p:sp>
        <p:nvSpPr>
          <p:cNvPr id="22" name="Заголовок 1"/>
          <p:cNvSpPr txBox="1">
            <a:spLocks/>
          </p:cNvSpPr>
          <p:nvPr/>
        </p:nvSpPr>
        <p:spPr>
          <a:xfrm>
            <a:off x="4491952" y="3305481"/>
            <a:ext cx="1838690" cy="756051"/>
          </a:xfrm>
          <a:prstGeom prst="rect">
            <a:avLst/>
          </a:prstGeom>
          <a:effectLst>
            <a:glow rad="228600">
              <a:schemeClr val="accent2">
                <a:satMod val="175000"/>
                <a:alpha val="40000"/>
              </a:schemeClr>
            </a:glo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4800" b="1" dirty="0" smtClean="0">
                <a:solidFill>
                  <a:schemeClr val="tx2">
                    <a:lumMod val="60000"/>
                    <a:lumOff val="40000"/>
                  </a:schemeClr>
                </a:solidFill>
                <a:latin typeface="HelveticaNeueCyr" panose="02000503040000020004" pitchFamily="2" charset="-52"/>
              </a:rPr>
              <a:t>МСИ</a:t>
            </a:r>
          </a:p>
        </p:txBody>
      </p:sp>
    </p:spTree>
    <p:extLst>
      <p:ext uri="{BB962C8B-B14F-4D97-AF65-F5344CB8AC3E}">
        <p14:creationId xmlns:p14="http://schemas.microsoft.com/office/powerpoint/2010/main" val="3800686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12235"/>
            <a:ext cx="9159000" cy="51494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145" y="-524719"/>
            <a:ext cx="5743732" cy="6172861"/>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424" y="1266542"/>
            <a:ext cx="3008100" cy="3844617"/>
          </a:xfrm>
          <a:prstGeom prst="rect">
            <a:avLst/>
          </a:prstGeom>
        </p:spPr>
      </p:pic>
      <p:sp>
        <p:nvSpPr>
          <p:cNvPr id="8" name="Заголовок 1"/>
          <p:cNvSpPr txBox="1">
            <a:spLocks/>
          </p:cNvSpPr>
          <p:nvPr/>
        </p:nvSpPr>
        <p:spPr>
          <a:xfrm>
            <a:off x="725789" y="-70986"/>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БИОМЕТРИЯ В ФИНАНСОВОЙ СФЕРЕ</a:t>
            </a:r>
            <a:endParaRPr lang="ru-RU" sz="2400" b="1" dirty="0">
              <a:solidFill>
                <a:srgbClr val="CAEAFF"/>
              </a:solidFill>
              <a:latin typeface="HelveticaNeueCyr" panose="02000503040000020004" pitchFamily="2" charset="-52"/>
            </a:endParaRPr>
          </a:p>
        </p:txBody>
      </p:sp>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0735" y="3448806"/>
            <a:ext cx="1815138" cy="821328"/>
          </a:xfrm>
          <a:prstGeom prst="rect">
            <a:avLst/>
          </a:prstGeom>
        </p:spPr>
      </p:pic>
      <p:sp>
        <p:nvSpPr>
          <p:cNvPr id="19" name="Заголовок 1"/>
          <p:cNvSpPr txBox="1">
            <a:spLocks/>
          </p:cNvSpPr>
          <p:nvPr/>
        </p:nvSpPr>
        <p:spPr>
          <a:xfrm>
            <a:off x="3695622" y="3671157"/>
            <a:ext cx="1224136" cy="50259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solidFill>
                  <a:schemeClr val="tx2">
                    <a:lumMod val="50000"/>
                  </a:schemeClr>
                </a:solidFill>
                <a:latin typeface="HelveticaNeueCyr" panose="02000503040000020004" pitchFamily="2" charset="-52"/>
              </a:rPr>
              <a:t>АЛЕСЯ</a:t>
            </a:r>
          </a:p>
          <a:p>
            <a:r>
              <a:rPr lang="ru-RU" sz="1400" b="1" dirty="0" smtClean="0">
                <a:solidFill>
                  <a:schemeClr val="tx2">
                    <a:lumMod val="50000"/>
                  </a:schemeClr>
                </a:solidFill>
                <a:latin typeface="HelveticaNeueCyr" panose="02000503040000020004" pitchFamily="2" charset="-52"/>
              </a:rPr>
              <a:t>ЛУЦЕВИЧ</a:t>
            </a:r>
            <a:endParaRPr lang="ru-RU" sz="1400" b="1" dirty="0">
              <a:solidFill>
                <a:schemeClr val="tx2">
                  <a:lumMod val="50000"/>
                </a:schemeClr>
              </a:solidFill>
              <a:latin typeface="HelveticaNeueCyr" panose="02000503040000020004" pitchFamily="2" charset="-52"/>
            </a:endParaRPr>
          </a:p>
        </p:txBody>
      </p:sp>
      <p:pic>
        <p:nvPicPr>
          <p:cNvPr id="24" name="Рисунок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99" y="2517065"/>
            <a:ext cx="507094" cy="414724"/>
          </a:xfrm>
          <a:prstGeom prst="rect">
            <a:avLst/>
          </a:prstGeom>
        </p:spPr>
      </p:pic>
      <p:grpSp>
        <p:nvGrpSpPr>
          <p:cNvPr id="25" name="Группа 24"/>
          <p:cNvGrpSpPr/>
          <p:nvPr/>
        </p:nvGrpSpPr>
        <p:grpSpPr>
          <a:xfrm>
            <a:off x="5792914" y="1256652"/>
            <a:ext cx="3168614" cy="1650813"/>
            <a:chOff x="4988335" y="610567"/>
            <a:chExt cx="4192310" cy="1561173"/>
          </a:xfrm>
        </p:grpSpPr>
        <p:pic>
          <p:nvPicPr>
            <p:cNvPr id="28" name="Рисунок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88335" y="1438381"/>
              <a:ext cx="4176464" cy="733359"/>
            </a:xfrm>
            <a:prstGeom prst="rect">
              <a:avLst/>
            </a:prstGeom>
          </p:spPr>
        </p:pic>
        <p:pic>
          <p:nvPicPr>
            <p:cNvPr id="29" name="Рисунок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4181" y="610567"/>
              <a:ext cx="4176464" cy="733359"/>
            </a:xfrm>
            <a:prstGeom prst="rect">
              <a:avLst/>
            </a:prstGeom>
          </p:spPr>
        </p:pic>
      </p:grpSp>
      <p:pic>
        <p:nvPicPr>
          <p:cNvPr id="30" name="Рисунок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59982" y="1353916"/>
            <a:ext cx="565885" cy="565885"/>
          </a:xfrm>
          <a:prstGeom prst="rect">
            <a:avLst/>
          </a:prstGeom>
        </p:spPr>
      </p:pic>
      <p:pic>
        <p:nvPicPr>
          <p:cNvPr id="31" name="Рисунок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8061" y="2244316"/>
            <a:ext cx="565885" cy="565885"/>
          </a:xfrm>
          <a:prstGeom prst="rect">
            <a:avLst/>
          </a:prstGeom>
        </p:spPr>
      </p:pic>
      <p:sp>
        <p:nvSpPr>
          <p:cNvPr id="34" name="Подзаголовок 2"/>
          <p:cNvSpPr txBox="1">
            <a:spLocks/>
          </p:cNvSpPr>
          <p:nvPr/>
        </p:nvSpPr>
        <p:spPr>
          <a:xfrm>
            <a:off x="6252196" y="1446519"/>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800"/>
              </a:lnSpc>
            </a:pPr>
            <a:r>
              <a:rPr lang="ru-RU" sz="1800" dirty="0" smtClean="0">
                <a:solidFill>
                  <a:schemeClr val="bg1"/>
                </a:solidFill>
                <a:latin typeface="HelveticaNeueCyr" panose="02000503040000020004" pitchFamily="2" charset="-52"/>
              </a:rPr>
              <a:t>Многофакторная защита</a:t>
            </a:r>
            <a:endParaRPr lang="ru-RU" sz="1800" dirty="0">
              <a:solidFill>
                <a:schemeClr val="bg1"/>
              </a:solidFill>
              <a:latin typeface="HelveticaNeueCyr" panose="02000503040000020004" pitchFamily="2" charset="-52"/>
            </a:endParaRPr>
          </a:p>
        </p:txBody>
      </p:sp>
      <p:sp>
        <p:nvSpPr>
          <p:cNvPr id="35" name="Подзаголовок 2"/>
          <p:cNvSpPr txBox="1">
            <a:spLocks/>
          </p:cNvSpPr>
          <p:nvPr/>
        </p:nvSpPr>
        <p:spPr>
          <a:xfrm>
            <a:off x="6233946" y="2323869"/>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800"/>
              </a:lnSpc>
            </a:pPr>
            <a:r>
              <a:rPr lang="ru-RU" sz="1800" dirty="0" smtClean="0">
                <a:solidFill>
                  <a:schemeClr val="bg1"/>
                </a:solidFill>
                <a:latin typeface="HelveticaNeueCyr" panose="02000503040000020004" pitchFamily="2" charset="-52"/>
              </a:rPr>
              <a:t>Нельзя забыть или потерять</a:t>
            </a:r>
            <a:endParaRPr lang="ru-RU" sz="1800" dirty="0">
              <a:solidFill>
                <a:schemeClr val="bg1"/>
              </a:solidFill>
              <a:latin typeface="HelveticaNeueCyr" panose="02000503040000020004" pitchFamily="2" charset="-52"/>
            </a:endParaRPr>
          </a:p>
        </p:txBody>
      </p:sp>
      <p:pic>
        <p:nvPicPr>
          <p:cNvPr id="39" name="Рисунок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29349" y="3935204"/>
            <a:ext cx="1387067" cy="1134404"/>
          </a:xfrm>
          <a:prstGeom prst="rect">
            <a:avLst/>
          </a:prstGeom>
        </p:spPr>
      </p:pic>
      <p:pic>
        <p:nvPicPr>
          <p:cNvPr id="38" name="Рисунок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39921" y="2995913"/>
            <a:ext cx="3041264" cy="775467"/>
          </a:xfrm>
          <a:prstGeom prst="rect">
            <a:avLst/>
          </a:prstGeom>
        </p:spPr>
      </p:pic>
      <p:pic>
        <p:nvPicPr>
          <p:cNvPr id="42" name="Рисунок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6881" y="3105272"/>
            <a:ext cx="565885" cy="565885"/>
          </a:xfrm>
          <a:prstGeom prst="rect">
            <a:avLst/>
          </a:prstGeom>
        </p:spPr>
      </p:pic>
      <p:sp>
        <p:nvSpPr>
          <p:cNvPr id="43" name="Подзаголовок 2"/>
          <p:cNvSpPr txBox="1">
            <a:spLocks/>
          </p:cNvSpPr>
          <p:nvPr/>
        </p:nvSpPr>
        <p:spPr>
          <a:xfrm>
            <a:off x="6281183" y="3179510"/>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800"/>
              </a:lnSpc>
            </a:pPr>
            <a:r>
              <a:rPr lang="ru-RU" sz="1800" dirty="0" smtClean="0">
                <a:solidFill>
                  <a:schemeClr val="bg1"/>
                </a:solidFill>
                <a:latin typeface="HelveticaNeueCyr" panose="02000503040000020004" pitchFamily="2" charset="-52"/>
              </a:rPr>
              <a:t>Простота и скорость</a:t>
            </a:r>
            <a:endParaRPr lang="ru-RU" sz="1800" dirty="0">
              <a:solidFill>
                <a:schemeClr val="bg1"/>
              </a:solidFill>
              <a:latin typeface="HelveticaNeueCyr" panose="02000503040000020004" pitchFamily="2" charset="-52"/>
            </a:endParaRPr>
          </a:p>
        </p:txBody>
      </p:sp>
      <p:graphicFrame>
        <p:nvGraphicFramePr>
          <p:cNvPr id="3" name="Схема 2"/>
          <p:cNvGraphicFramePr/>
          <p:nvPr>
            <p:extLst>
              <p:ext uri="{D42A27DB-BD31-4B8C-83A1-F6EECF244321}">
                <p14:modId xmlns:p14="http://schemas.microsoft.com/office/powerpoint/2010/main" val="134373217"/>
              </p:ext>
            </p:extLst>
          </p:nvPr>
        </p:nvGraphicFramePr>
        <p:xfrm>
          <a:off x="1203689" y="4605063"/>
          <a:ext cx="5724825" cy="5178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41" name="Рисунок 4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2339752" y="779254"/>
            <a:ext cx="2168826" cy="461345"/>
          </a:xfrm>
          <a:prstGeom prst="rect">
            <a:avLst/>
          </a:prstGeom>
        </p:spPr>
      </p:pic>
      <p:sp>
        <p:nvSpPr>
          <p:cNvPr id="44" name="Подзаголовок 2"/>
          <p:cNvSpPr txBox="1">
            <a:spLocks/>
          </p:cNvSpPr>
          <p:nvPr/>
        </p:nvSpPr>
        <p:spPr>
          <a:xfrm>
            <a:off x="1874698" y="727801"/>
            <a:ext cx="3098934"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ts val="1300"/>
              </a:lnSpc>
            </a:pPr>
            <a:r>
              <a:rPr lang="ru-RU" sz="1200" dirty="0" smtClean="0">
                <a:solidFill>
                  <a:schemeClr val="tx1"/>
                </a:solidFill>
                <a:latin typeface="HelveticaNeueCyr" panose="02000503040000020004" pitchFamily="2" charset="-52"/>
              </a:rPr>
              <a:t>Платежи, переводы, </a:t>
            </a:r>
          </a:p>
          <a:p>
            <a:pPr>
              <a:lnSpc>
                <a:spcPts val="1300"/>
              </a:lnSpc>
            </a:pPr>
            <a:r>
              <a:rPr lang="ru-RU" sz="1200" dirty="0" smtClean="0">
                <a:solidFill>
                  <a:schemeClr val="tx1"/>
                </a:solidFill>
                <a:latin typeface="HelveticaNeueCyr" panose="02000503040000020004" pitchFamily="2" charset="-52"/>
              </a:rPr>
              <a:t>онлайн-банкинг …</a:t>
            </a:r>
          </a:p>
        </p:txBody>
      </p:sp>
    </p:spTree>
    <p:extLst>
      <p:ext uri="{BB962C8B-B14F-4D97-AF65-F5344CB8AC3E}">
        <p14:creationId xmlns:p14="http://schemas.microsoft.com/office/powerpoint/2010/main" val="1010674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1"/>
            <a:ext cx="9159000" cy="5149423"/>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548" y="-74970"/>
            <a:ext cx="3327803" cy="337509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2326" y="2917989"/>
            <a:ext cx="1860154" cy="1886589"/>
          </a:xfrm>
          <a:prstGeom prst="rect">
            <a:avLst/>
          </a:prstGeom>
        </p:spPr>
      </p:pic>
      <p:pic>
        <p:nvPicPr>
          <p:cNvPr id="14" name="Рисунок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3422" y="1201426"/>
            <a:ext cx="3151125" cy="599047"/>
          </a:xfrm>
          <a:prstGeom prst="rect">
            <a:avLst/>
          </a:prstGeom>
        </p:spPr>
      </p:pic>
      <p:pic>
        <p:nvPicPr>
          <p:cNvPr id="15" name="Рисунок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28" y="2116719"/>
            <a:ext cx="3151125" cy="599047"/>
          </a:xfrm>
          <a:prstGeom prst="rect">
            <a:avLst/>
          </a:prstGeom>
        </p:spPr>
      </p:pic>
      <p:pic>
        <p:nvPicPr>
          <p:cNvPr id="16" name="Рисунок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6163" y="2980815"/>
            <a:ext cx="3151125" cy="599047"/>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569" y="3861284"/>
            <a:ext cx="3151125" cy="599047"/>
          </a:xfrm>
          <a:prstGeom prst="rect">
            <a:avLst/>
          </a:prstGeom>
        </p:spPr>
      </p:pic>
      <p:pic>
        <p:nvPicPr>
          <p:cNvPr id="9" name="Рисунок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419" y="1028891"/>
            <a:ext cx="2784462" cy="1611945"/>
          </a:xfrm>
          <a:prstGeom prst="rect">
            <a:avLst/>
          </a:prstGeom>
        </p:spPr>
      </p:pic>
      <p:pic>
        <p:nvPicPr>
          <p:cNvPr id="3" name="Рисунок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99655" y="2226521"/>
            <a:ext cx="2776540" cy="2793501"/>
          </a:xfrm>
          <a:prstGeom prst="rect">
            <a:avLst/>
          </a:prstGeom>
        </p:spPr>
      </p:pic>
      <p:pic>
        <p:nvPicPr>
          <p:cNvPr id="18" name="Рисунок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7585" y="2846766"/>
            <a:ext cx="2512232" cy="1917841"/>
          </a:xfrm>
          <a:prstGeom prst="rect">
            <a:avLst/>
          </a:prstGeom>
        </p:spPr>
      </p:pic>
      <p:sp>
        <p:nvSpPr>
          <p:cNvPr id="19" name="Подзаголовок 2"/>
          <p:cNvSpPr>
            <a:spLocks noGrp="1"/>
          </p:cNvSpPr>
          <p:nvPr>
            <p:ph type="subTitle" idx="1"/>
          </p:nvPr>
        </p:nvSpPr>
        <p:spPr>
          <a:xfrm>
            <a:off x="2662606" y="3934941"/>
            <a:ext cx="3231747" cy="449188"/>
          </a:xfrm>
        </p:spPr>
        <p:txBody>
          <a:bodyPr>
            <a:noAutofit/>
          </a:bodyPr>
          <a:lstStyle/>
          <a:p>
            <a:r>
              <a:rPr lang="ru-RU" sz="1800" dirty="0" smtClean="0">
                <a:solidFill>
                  <a:schemeClr val="bg1"/>
                </a:solidFill>
                <a:latin typeface="HelveticaNeueCyr" panose="02000503040000020004" pitchFamily="2" charset="-52"/>
              </a:rPr>
              <a:t>Брелоки, стикеры и др.</a:t>
            </a:r>
          </a:p>
        </p:txBody>
      </p:sp>
      <p:sp>
        <p:nvSpPr>
          <p:cNvPr id="20" name="Подзаголовок 2"/>
          <p:cNvSpPr txBox="1">
            <a:spLocks/>
          </p:cNvSpPr>
          <p:nvPr/>
        </p:nvSpPr>
        <p:spPr>
          <a:xfrm>
            <a:off x="2724257" y="2191648"/>
            <a:ext cx="3231747"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800" dirty="0" smtClean="0">
                <a:solidFill>
                  <a:schemeClr val="bg1"/>
                </a:solidFill>
                <a:latin typeface="HelveticaNeueCyr" panose="02000503040000020004" pitchFamily="2" charset="-52"/>
              </a:rPr>
              <a:t>Умные часы</a:t>
            </a:r>
          </a:p>
        </p:txBody>
      </p:sp>
      <p:sp>
        <p:nvSpPr>
          <p:cNvPr id="21" name="Подзаголовок 2"/>
          <p:cNvSpPr txBox="1">
            <a:spLocks/>
          </p:cNvSpPr>
          <p:nvPr/>
        </p:nvSpPr>
        <p:spPr>
          <a:xfrm>
            <a:off x="2764569" y="3055744"/>
            <a:ext cx="3231747"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800" dirty="0">
                <a:solidFill>
                  <a:schemeClr val="bg1"/>
                </a:solidFill>
                <a:latin typeface="HelveticaNeueCyr" panose="02000503040000020004" pitchFamily="2" charset="-52"/>
              </a:rPr>
              <a:t>П</a:t>
            </a:r>
            <a:r>
              <a:rPr lang="ru-RU" sz="1800" dirty="0" smtClean="0">
                <a:solidFill>
                  <a:schemeClr val="bg1"/>
                </a:solidFill>
                <a:latin typeface="HelveticaNeueCyr" panose="02000503040000020004" pitchFamily="2" charset="-52"/>
              </a:rPr>
              <a:t>латежные кольца</a:t>
            </a:r>
          </a:p>
        </p:txBody>
      </p:sp>
      <p:sp>
        <p:nvSpPr>
          <p:cNvPr id="22" name="Подзаголовок 2"/>
          <p:cNvSpPr txBox="1">
            <a:spLocks/>
          </p:cNvSpPr>
          <p:nvPr/>
        </p:nvSpPr>
        <p:spPr>
          <a:xfrm>
            <a:off x="2713110" y="1276355"/>
            <a:ext cx="3231747"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ru-RU" sz="1800" dirty="0">
                <a:solidFill>
                  <a:schemeClr val="bg1"/>
                </a:solidFill>
                <a:latin typeface="HelveticaNeueCyr" panose="02000503040000020004" pitchFamily="2" charset="-52"/>
              </a:rPr>
              <a:t>О</a:t>
            </a:r>
            <a:r>
              <a:rPr lang="ru-RU" sz="1800" dirty="0" smtClean="0">
                <a:solidFill>
                  <a:schemeClr val="bg1"/>
                </a:solidFill>
                <a:latin typeface="HelveticaNeueCyr" panose="02000503040000020004" pitchFamily="2" charset="-52"/>
              </a:rPr>
              <a:t>плата смартфоном</a:t>
            </a:r>
          </a:p>
        </p:txBody>
      </p:sp>
      <p:pic>
        <p:nvPicPr>
          <p:cNvPr id="23" name="Рисунок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43625" y="1103821"/>
            <a:ext cx="1032570" cy="844482"/>
          </a:xfrm>
          <a:prstGeom prst="rect">
            <a:avLst/>
          </a:prstGeom>
        </p:spPr>
      </p:pic>
      <p:pic>
        <p:nvPicPr>
          <p:cNvPr id="26" name="Рисунок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42156" y="525824"/>
            <a:ext cx="2094140" cy="1721713"/>
          </a:xfrm>
          <a:prstGeom prst="rect">
            <a:avLst/>
          </a:prstGeom>
        </p:spPr>
      </p:pic>
      <p:pic>
        <p:nvPicPr>
          <p:cNvPr id="28" name="Рисунок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32544" y="4160623"/>
            <a:ext cx="464049" cy="379520"/>
          </a:xfrm>
          <a:prstGeom prst="rect">
            <a:avLst/>
          </a:prstGeom>
        </p:spPr>
      </p:pic>
      <p:sp>
        <p:nvSpPr>
          <p:cNvPr id="8" name="Заголовок 1"/>
          <p:cNvSpPr txBox="1">
            <a:spLocks/>
          </p:cNvSpPr>
          <p:nvPr/>
        </p:nvSpPr>
        <p:spPr>
          <a:xfrm>
            <a:off x="685800" y="1302"/>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СОВРЕМЕННЫЕ ПЛАТЕЖНЫЕ ГАДЖЕТЫ</a:t>
            </a:r>
            <a:endParaRPr lang="ru-RU" sz="2400" b="1" dirty="0">
              <a:solidFill>
                <a:srgbClr val="CAEAFF"/>
              </a:solidFill>
              <a:latin typeface="HelveticaNeueCyr" panose="02000503040000020004" pitchFamily="2" charset="-52"/>
            </a:endParaRPr>
          </a:p>
        </p:txBody>
      </p:sp>
    </p:spTree>
    <p:extLst>
      <p:ext uri="{BB962C8B-B14F-4D97-AF65-F5344CB8AC3E}">
        <p14:creationId xmlns:p14="http://schemas.microsoft.com/office/powerpoint/2010/main" val="2105721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1"/>
            <a:ext cx="9159000" cy="5149423"/>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361" y="2618783"/>
            <a:ext cx="2144057" cy="2174526"/>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9998"/>
            <a:ext cx="4036147" cy="4093505"/>
          </a:xfrm>
          <a:prstGeom prst="rect">
            <a:avLst/>
          </a:prstGeom>
        </p:spPr>
      </p:pic>
      <p:sp>
        <p:nvSpPr>
          <p:cNvPr id="8" name="Заголовок 1"/>
          <p:cNvSpPr txBox="1">
            <a:spLocks/>
          </p:cNvSpPr>
          <p:nvPr/>
        </p:nvSpPr>
        <p:spPr>
          <a:xfrm>
            <a:off x="685800" y="1302"/>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ОПЛАТА С ПОМОЩЬЮ </a:t>
            </a:r>
            <a:r>
              <a:rPr lang="en-US" sz="2400" b="1" dirty="0" smtClean="0">
                <a:solidFill>
                  <a:srgbClr val="CAEAFF"/>
                </a:solidFill>
                <a:latin typeface="HelveticaNeueCyr" panose="02000503040000020004" pitchFamily="2" charset="-52"/>
              </a:rPr>
              <a:t>QR-</a:t>
            </a:r>
            <a:r>
              <a:rPr lang="ru-RU" sz="2400" b="1" dirty="0" smtClean="0">
                <a:solidFill>
                  <a:srgbClr val="CAEAFF"/>
                </a:solidFill>
                <a:latin typeface="HelveticaNeueCyr" panose="02000503040000020004" pitchFamily="2" charset="-52"/>
              </a:rPr>
              <a:t>КОДА</a:t>
            </a:r>
            <a:endParaRPr lang="ru-RU" sz="2400" b="1" dirty="0">
              <a:solidFill>
                <a:srgbClr val="CAEAFF"/>
              </a:solidFill>
              <a:latin typeface="HelveticaNeueCyr" panose="02000503040000020004" pitchFamily="2" charset="-52"/>
            </a:endParaRPr>
          </a:p>
        </p:txBody>
      </p:sp>
      <p:pic>
        <p:nvPicPr>
          <p:cNvPr id="20" name="Рисунок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6920" y="1078104"/>
            <a:ext cx="3580294" cy="773566"/>
          </a:xfrm>
          <a:prstGeom prst="rect">
            <a:avLst/>
          </a:prstGeom>
        </p:spPr>
      </p:pic>
      <p:pic>
        <p:nvPicPr>
          <p:cNvPr id="21" name="Рисунок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6920" y="1969297"/>
            <a:ext cx="3580294" cy="773566"/>
          </a:xfrm>
          <a:prstGeom prst="rect">
            <a:avLst/>
          </a:prstGeom>
        </p:spPr>
      </p:pic>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6920" y="2859782"/>
            <a:ext cx="3580294" cy="773566"/>
          </a:xfrm>
          <a:prstGeom prst="rect">
            <a:avLst/>
          </a:prstGeom>
        </p:spPr>
      </p:pic>
      <p:pic>
        <p:nvPicPr>
          <p:cNvPr id="25" name="Рисунок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16920" y="3742400"/>
            <a:ext cx="3580294" cy="773566"/>
          </a:xfrm>
          <a:prstGeom prst="rect">
            <a:avLst/>
          </a:prstGeom>
        </p:spPr>
      </p:pic>
      <p:sp>
        <p:nvSpPr>
          <p:cNvPr id="26" name="Подзаголовок 2"/>
          <p:cNvSpPr txBox="1">
            <a:spLocks/>
          </p:cNvSpPr>
          <p:nvPr/>
        </p:nvSpPr>
        <p:spPr>
          <a:xfrm>
            <a:off x="5994755" y="1117705"/>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800"/>
              </a:lnSpc>
            </a:pPr>
            <a:r>
              <a:rPr lang="ru-RU" sz="1800" dirty="0" smtClean="0">
                <a:solidFill>
                  <a:schemeClr val="bg1"/>
                </a:solidFill>
                <a:latin typeface="HelveticaNeueCyr" panose="02000503040000020004" pitchFamily="2" charset="-52"/>
              </a:rPr>
              <a:t>Не требуется банковская карточка</a:t>
            </a:r>
            <a:endParaRPr lang="ru-RU" sz="1800" dirty="0">
              <a:solidFill>
                <a:schemeClr val="bg1"/>
              </a:solidFill>
              <a:latin typeface="HelveticaNeueCyr" panose="02000503040000020004" pitchFamily="2" charset="-52"/>
            </a:endParaRPr>
          </a:p>
        </p:txBody>
      </p:sp>
      <p:sp>
        <p:nvSpPr>
          <p:cNvPr id="28" name="Подзаголовок 2"/>
          <p:cNvSpPr txBox="1">
            <a:spLocks/>
          </p:cNvSpPr>
          <p:nvPr/>
        </p:nvSpPr>
        <p:spPr>
          <a:xfrm>
            <a:off x="6088671" y="1995686"/>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800" dirty="0" smtClean="0">
                <a:solidFill>
                  <a:schemeClr val="bg1"/>
                </a:solidFill>
                <a:latin typeface="HelveticaNeueCyr" panose="02000503040000020004" pitchFamily="2" charset="-52"/>
              </a:rPr>
              <a:t>Подойдет</a:t>
            </a:r>
          </a:p>
          <a:p>
            <a:pPr lvl="0"/>
            <a:r>
              <a:rPr lang="ru-RU" sz="1800" dirty="0">
                <a:solidFill>
                  <a:schemeClr val="bg1"/>
                </a:solidFill>
                <a:latin typeface="HelveticaNeueCyr" panose="02000503040000020004" pitchFamily="2" charset="-52"/>
              </a:rPr>
              <a:t>л</a:t>
            </a:r>
            <a:r>
              <a:rPr lang="ru-RU" sz="1800" dirty="0" smtClean="0">
                <a:solidFill>
                  <a:schemeClr val="bg1"/>
                </a:solidFill>
                <a:latin typeface="HelveticaNeueCyr" panose="02000503040000020004" pitchFamily="2" charset="-52"/>
              </a:rPr>
              <a:t>юбой смартфон</a:t>
            </a:r>
            <a:endParaRPr lang="ru-RU" sz="1800" dirty="0">
              <a:solidFill>
                <a:schemeClr val="bg1"/>
              </a:solidFill>
              <a:latin typeface="HelveticaNeueCyr" panose="02000503040000020004" pitchFamily="2" charset="-52"/>
            </a:endParaRPr>
          </a:p>
        </p:txBody>
      </p:sp>
      <p:sp>
        <p:nvSpPr>
          <p:cNvPr id="29" name="Подзаголовок 2"/>
          <p:cNvSpPr txBox="1">
            <a:spLocks/>
          </p:cNvSpPr>
          <p:nvPr/>
        </p:nvSpPr>
        <p:spPr>
          <a:xfrm>
            <a:off x="5868144" y="2914650"/>
            <a:ext cx="2929069"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800" dirty="0" smtClean="0">
                <a:solidFill>
                  <a:schemeClr val="bg1"/>
                </a:solidFill>
                <a:latin typeface="HelveticaNeueCyr" panose="02000503040000020004" pitchFamily="2" charset="-52"/>
              </a:rPr>
              <a:t>Можно платить, даже если нет терминала</a:t>
            </a:r>
          </a:p>
        </p:txBody>
      </p:sp>
      <p:sp>
        <p:nvSpPr>
          <p:cNvPr id="30" name="Подзаголовок 2"/>
          <p:cNvSpPr txBox="1">
            <a:spLocks/>
          </p:cNvSpPr>
          <p:nvPr/>
        </p:nvSpPr>
        <p:spPr>
          <a:xfrm>
            <a:off x="6088671" y="3795886"/>
            <a:ext cx="2519476"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800" dirty="0" smtClean="0">
                <a:solidFill>
                  <a:schemeClr val="bg1"/>
                </a:solidFill>
                <a:latin typeface="HelveticaNeueCyr" panose="02000503040000020004" pitchFamily="2" charset="-52"/>
              </a:rPr>
              <a:t>Дополнительный уровень защиты</a:t>
            </a:r>
          </a:p>
        </p:txBody>
      </p:sp>
      <p:pic>
        <p:nvPicPr>
          <p:cNvPr id="37" name="Рисунок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71299" y="383490"/>
            <a:ext cx="1125073" cy="920135"/>
          </a:xfrm>
          <a:prstGeom prst="rect">
            <a:avLst/>
          </a:prstGeom>
        </p:spPr>
      </p:pic>
      <p:pic>
        <p:nvPicPr>
          <p:cNvPr id="23" name="Рисунок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6920" y="1181944"/>
            <a:ext cx="565885" cy="565885"/>
          </a:xfrm>
          <a:prstGeom prst="rect">
            <a:avLst/>
          </a:prstGeom>
        </p:spPr>
      </p:pic>
      <p:pic>
        <p:nvPicPr>
          <p:cNvPr id="27" name="Рисунок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5840" y="2073137"/>
            <a:ext cx="565885" cy="565885"/>
          </a:xfrm>
          <a:prstGeom prst="rect">
            <a:avLst/>
          </a:prstGeom>
        </p:spPr>
      </p:pic>
      <p:pic>
        <p:nvPicPr>
          <p:cNvPr id="35" name="Рисунок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3990" y="2963622"/>
            <a:ext cx="565885" cy="565885"/>
          </a:xfrm>
          <a:prstGeom prst="rect">
            <a:avLst/>
          </a:prstGeom>
        </p:spPr>
      </p:pic>
      <p:pic>
        <p:nvPicPr>
          <p:cNvPr id="38" name="Рисунок 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15840" y="3840560"/>
            <a:ext cx="565885" cy="565885"/>
          </a:xfrm>
          <a:prstGeom prst="rect">
            <a:avLst/>
          </a:prstGeom>
        </p:spPr>
      </p:pic>
      <p:pic>
        <p:nvPicPr>
          <p:cNvPr id="31" name="Рисунок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7657" y="843557"/>
            <a:ext cx="3682401" cy="4092133"/>
          </a:xfrm>
          <a:prstGeom prst="rect">
            <a:avLst/>
          </a:prstGeom>
        </p:spPr>
      </p:pic>
      <p:pic>
        <p:nvPicPr>
          <p:cNvPr id="13" name="Рисунок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8758" y="1580778"/>
            <a:ext cx="3494206" cy="3679504"/>
          </a:xfrm>
          <a:prstGeom prst="rect">
            <a:avLst/>
          </a:prstGeom>
        </p:spPr>
      </p:pic>
      <p:pic>
        <p:nvPicPr>
          <p:cNvPr id="36" name="Рисунок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47664" y="4194148"/>
            <a:ext cx="786989" cy="643635"/>
          </a:xfrm>
          <a:prstGeom prst="rect">
            <a:avLst/>
          </a:prstGeom>
        </p:spPr>
      </p:pic>
    </p:spTree>
    <p:extLst>
      <p:ext uri="{BB962C8B-B14F-4D97-AF65-F5344CB8AC3E}">
        <p14:creationId xmlns:p14="http://schemas.microsoft.com/office/powerpoint/2010/main" val="301279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1"/>
            <a:ext cx="9159000" cy="51494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sp>
        <p:nvSpPr>
          <p:cNvPr id="8" name="Заголовок 1"/>
          <p:cNvSpPr txBox="1">
            <a:spLocks/>
          </p:cNvSpPr>
          <p:nvPr/>
        </p:nvSpPr>
        <p:spPr>
          <a:xfrm>
            <a:off x="685800" y="1302"/>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ЭЛЕКТРОННЫЕ ДЕНЬГИ</a:t>
            </a:r>
            <a:endParaRPr lang="ru-RU" sz="2400" b="1" dirty="0">
              <a:solidFill>
                <a:srgbClr val="CAEAFF"/>
              </a:solidFill>
              <a:latin typeface="HelveticaNeueCyr" panose="02000503040000020004" pitchFamily="2" charset="-52"/>
            </a:endParaRPr>
          </a:p>
        </p:txBody>
      </p:sp>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8184" y="131795"/>
            <a:ext cx="3026568" cy="1423526"/>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257" y="915566"/>
            <a:ext cx="3729429" cy="3782428"/>
          </a:xfrm>
          <a:prstGeom prst="rect">
            <a:avLst/>
          </a:prstGeom>
        </p:spPr>
      </p:pic>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2079" y="1740632"/>
            <a:ext cx="3600401" cy="2957361"/>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3577" y="1899091"/>
            <a:ext cx="2155693" cy="1608762"/>
          </a:xfrm>
          <a:prstGeom prst="rect">
            <a:avLst/>
          </a:prstGeom>
        </p:spPr>
      </p:pic>
      <p:pic>
        <p:nvPicPr>
          <p:cNvPr id="15" name="Рисунок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80387" y="3715572"/>
            <a:ext cx="880462" cy="720081"/>
          </a:xfrm>
          <a:prstGeom prst="rect">
            <a:avLst/>
          </a:prstGeom>
        </p:spPr>
      </p:pic>
      <p:sp>
        <p:nvSpPr>
          <p:cNvPr id="17" name="Овал 16"/>
          <p:cNvSpPr/>
          <p:nvPr/>
        </p:nvSpPr>
        <p:spPr>
          <a:xfrm>
            <a:off x="3832485" y="4751729"/>
            <a:ext cx="2179675" cy="347893"/>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73" y="3164843"/>
            <a:ext cx="1740951" cy="1835957"/>
          </a:xfrm>
          <a:prstGeom prst="rect">
            <a:avLst/>
          </a:prstGeom>
        </p:spPr>
      </p:pic>
      <p:pic>
        <p:nvPicPr>
          <p:cNvPr id="18" name="Рисунок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72798" y="1059582"/>
            <a:ext cx="3659242" cy="695643"/>
          </a:xfrm>
          <a:prstGeom prst="rect">
            <a:avLst/>
          </a:prstGeom>
        </p:spPr>
      </p:pic>
      <p:sp>
        <p:nvSpPr>
          <p:cNvPr id="22" name="Подзаголовок 2"/>
          <p:cNvSpPr txBox="1">
            <a:spLocks/>
          </p:cNvSpPr>
          <p:nvPr/>
        </p:nvSpPr>
        <p:spPr>
          <a:xfrm>
            <a:off x="1390465" y="1217178"/>
            <a:ext cx="3596951"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r>
              <a:rPr lang="ru-RU" sz="1700" dirty="0" smtClean="0">
                <a:solidFill>
                  <a:schemeClr val="bg1"/>
                </a:solidFill>
                <a:latin typeface="HelveticaNeueCyr" panose="02000503040000020004" pitchFamily="2" charset="-52"/>
              </a:rPr>
              <a:t>Не нужен банковский счет</a:t>
            </a:r>
            <a:endParaRPr lang="ru-RU" sz="1700" dirty="0">
              <a:solidFill>
                <a:schemeClr val="bg1"/>
              </a:solidFill>
              <a:latin typeface="HelveticaNeueCyr" panose="02000503040000020004" pitchFamily="2" charset="-52"/>
            </a:endParaRPr>
          </a:p>
        </p:txBody>
      </p:sp>
      <p:pic>
        <p:nvPicPr>
          <p:cNvPr id="23" name="Рисунок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4766" y="1975975"/>
            <a:ext cx="3659242" cy="695643"/>
          </a:xfrm>
          <a:prstGeom prst="rect">
            <a:avLst/>
          </a:prstGeom>
        </p:spPr>
      </p:pic>
      <p:pic>
        <p:nvPicPr>
          <p:cNvPr id="25" name="Рисунок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5800" y="2916983"/>
            <a:ext cx="3693454" cy="695643"/>
          </a:xfrm>
          <a:prstGeom prst="rect">
            <a:avLst/>
          </a:prstGeom>
        </p:spPr>
      </p:pic>
      <p:pic>
        <p:nvPicPr>
          <p:cNvPr id="27" name="Рисунок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6693" y="3795886"/>
            <a:ext cx="3659242" cy="751372"/>
          </a:xfrm>
          <a:prstGeom prst="rect">
            <a:avLst/>
          </a:prstGeom>
        </p:spPr>
      </p:pic>
      <p:sp>
        <p:nvSpPr>
          <p:cNvPr id="28" name="Подзаголовок 2"/>
          <p:cNvSpPr txBox="1">
            <a:spLocks/>
          </p:cNvSpPr>
          <p:nvPr/>
        </p:nvSpPr>
        <p:spPr>
          <a:xfrm>
            <a:off x="334651" y="3927913"/>
            <a:ext cx="3770709"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900"/>
              </a:lnSpc>
            </a:pPr>
            <a:r>
              <a:rPr lang="ru-RU" sz="1700" dirty="0" smtClean="0">
                <a:solidFill>
                  <a:schemeClr val="bg1"/>
                </a:solidFill>
                <a:latin typeface="HelveticaNeueCyr" panose="02000503040000020004" pitchFamily="2" charset="-52"/>
              </a:rPr>
              <a:t>Специальные программы лояльности</a:t>
            </a:r>
            <a:endParaRPr lang="ru-RU" sz="1700" dirty="0">
              <a:solidFill>
                <a:schemeClr val="bg1"/>
              </a:solidFill>
              <a:latin typeface="HelveticaNeueCyr" panose="02000503040000020004" pitchFamily="2" charset="-52"/>
            </a:endParaRPr>
          </a:p>
        </p:txBody>
      </p:sp>
      <p:pic>
        <p:nvPicPr>
          <p:cNvPr id="30" name="Рисунок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4682" y="2977571"/>
            <a:ext cx="520732" cy="520732"/>
          </a:xfrm>
          <a:prstGeom prst="rect">
            <a:avLst/>
          </a:prstGeom>
        </p:spPr>
      </p:pic>
      <p:pic>
        <p:nvPicPr>
          <p:cNvPr id="31" name="Рисунок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131" y="3931597"/>
            <a:ext cx="504056" cy="504056"/>
          </a:xfrm>
          <a:prstGeom prst="rect">
            <a:avLst/>
          </a:prstGeom>
        </p:spPr>
      </p:pic>
      <p:pic>
        <p:nvPicPr>
          <p:cNvPr id="14" name="Рисунок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5136" y="1755225"/>
            <a:ext cx="624269" cy="510555"/>
          </a:xfrm>
          <a:prstGeom prst="rect">
            <a:avLst/>
          </a:prstGeom>
        </p:spPr>
      </p:pic>
      <p:sp>
        <p:nvSpPr>
          <p:cNvPr id="2" name="Прямоугольник 1"/>
          <p:cNvSpPr/>
          <p:nvPr/>
        </p:nvSpPr>
        <p:spPr>
          <a:xfrm>
            <a:off x="1456284" y="2049838"/>
            <a:ext cx="2694969" cy="609206"/>
          </a:xfrm>
          <a:prstGeom prst="rect">
            <a:avLst/>
          </a:prstGeom>
        </p:spPr>
        <p:txBody>
          <a:bodyPr wrap="none">
            <a:spAutoFit/>
          </a:bodyPr>
          <a:lstStyle/>
          <a:p>
            <a:pPr algn="ctr">
              <a:lnSpc>
                <a:spcPts val="1800"/>
              </a:lnSpc>
              <a:spcBef>
                <a:spcPct val="20000"/>
              </a:spcBef>
            </a:pPr>
            <a:r>
              <a:rPr lang="ru-RU" sz="1700" dirty="0">
                <a:solidFill>
                  <a:schemeClr val="bg1"/>
                </a:solidFill>
                <a:latin typeface="HelveticaNeueCyr" panose="02000503040000020004" pitchFamily="2" charset="-52"/>
              </a:rPr>
              <a:t>Удобство </a:t>
            </a:r>
            <a:r>
              <a:rPr lang="ru-RU" sz="1700" dirty="0" smtClean="0">
                <a:solidFill>
                  <a:schemeClr val="bg1"/>
                </a:solidFill>
                <a:latin typeface="HelveticaNeueCyr" panose="02000503040000020004" pitchFamily="2" charset="-52"/>
              </a:rPr>
              <a:t>проведения</a:t>
            </a:r>
          </a:p>
          <a:p>
            <a:pPr algn="ctr">
              <a:lnSpc>
                <a:spcPts val="1800"/>
              </a:lnSpc>
              <a:spcBef>
                <a:spcPct val="20000"/>
              </a:spcBef>
            </a:pPr>
            <a:r>
              <a:rPr lang="ru-RU" sz="1700" dirty="0" smtClean="0">
                <a:solidFill>
                  <a:schemeClr val="bg1"/>
                </a:solidFill>
                <a:latin typeface="HelveticaNeueCyr" panose="02000503040000020004" pitchFamily="2" charset="-52"/>
              </a:rPr>
              <a:t> </a:t>
            </a:r>
            <a:r>
              <a:rPr lang="ru-RU" sz="1700" dirty="0">
                <a:solidFill>
                  <a:schemeClr val="bg1"/>
                </a:solidFill>
                <a:latin typeface="HelveticaNeueCyr" panose="02000503040000020004" pitchFamily="2" charset="-52"/>
              </a:rPr>
              <a:t>расчетов</a:t>
            </a:r>
          </a:p>
        </p:txBody>
      </p:sp>
      <p:sp>
        <p:nvSpPr>
          <p:cNvPr id="24" name="Подзаголовок 2"/>
          <p:cNvSpPr txBox="1">
            <a:spLocks/>
          </p:cNvSpPr>
          <p:nvPr/>
        </p:nvSpPr>
        <p:spPr>
          <a:xfrm>
            <a:off x="765519" y="2906982"/>
            <a:ext cx="3528392" cy="44918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nSpc>
                <a:spcPts val="1800"/>
              </a:lnSpc>
            </a:pPr>
            <a:r>
              <a:rPr lang="ru-RU" sz="1700" dirty="0" smtClean="0">
                <a:solidFill>
                  <a:schemeClr val="bg1"/>
                </a:solidFill>
                <a:latin typeface="HelveticaNeueCyr" panose="02000503040000020004" pitchFamily="2" charset="-52"/>
              </a:rPr>
              <a:t>Дополнительная безопасность – не нужно вводить реквизиты карточки</a:t>
            </a:r>
            <a:endParaRPr lang="ru-RU" sz="1700" dirty="0">
              <a:solidFill>
                <a:schemeClr val="bg1"/>
              </a:solidFill>
              <a:latin typeface="HelveticaNeueCyr" panose="02000503040000020004" pitchFamily="2" charset="-52"/>
            </a:endParaRPr>
          </a:p>
        </p:txBody>
      </p:sp>
      <p:pic>
        <p:nvPicPr>
          <p:cNvPr id="26" name="Рисунок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800" y="2037166"/>
            <a:ext cx="522897" cy="522897"/>
          </a:xfrm>
          <a:prstGeom prst="rect">
            <a:avLst/>
          </a:prstGeom>
        </p:spPr>
      </p:pic>
      <p:pic>
        <p:nvPicPr>
          <p:cNvPr id="32" name="Рисунок 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5394" y="1119263"/>
            <a:ext cx="504056" cy="504056"/>
          </a:xfrm>
          <a:prstGeom prst="rect">
            <a:avLst/>
          </a:prstGeom>
        </p:spPr>
      </p:pic>
    </p:spTree>
    <p:extLst>
      <p:ext uri="{BB962C8B-B14F-4D97-AF65-F5344CB8AC3E}">
        <p14:creationId xmlns:p14="http://schemas.microsoft.com/office/powerpoint/2010/main" val="213362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0" y="-5923"/>
            <a:ext cx="9159000" cy="5149423"/>
          </a:xfrm>
          <a:prstGeom prst="rect">
            <a:avLst/>
          </a:prstGeom>
        </p:spPr>
      </p:pic>
      <p:pic>
        <p:nvPicPr>
          <p:cNvPr id="28" name="Рисунок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0169" y="1979199"/>
            <a:ext cx="2479708" cy="2514945"/>
          </a:xfrm>
          <a:prstGeom prst="rect">
            <a:avLst/>
          </a:prstGeom>
        </p:spPr>
      </p:pic>
      <p:sp>
        <p:nvSpPr>
          <p:cNvPr id="20" name="Выноска-облако 19"/>
          <p:cNvSpPr/>
          <p:nvPr/>
        </p:nvSpPr>
        <p:spPr>
          <a:xfrm>
            <a:off x="6508974" y="3757411"/>
            <a:ext cx="1693686" cy="1078825"/>
          </a:xfrm>
          <a:prstGeom prst="cloudCallout">
            <a:avLst>
              <a:gd name="adj1" fmla="val -120286"/>
              <a:gd name="adj2" fmla="val -968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Выноска-облако 17"/>
          <p:cNvSpPr/>
          <p:nvPr/>
        </p:nvSpPr>
        <p:spPr>
          <a:xfrm>
            <a:off x="1203689" y="3812270"/>
            <a:ext cx="1638713" cy="1062717"/>
          </a:xfrm>
          <a:prstGeom prst="cloudCallout">
            <a:avLst>
              <a:gd name="adj1" fmla="val 102133"/>
              <a:gd name="adj2" fmla="val -1114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Рисунок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832" y="362091"/>
            <a:ext cx="1183346" cy="1200163"/>
          </a:xfrm>
          <a:prstGeom prst="rect">
            <a:avLst/>
          </a:prstGeom>
        </p:spPr>
      </p:pic>
      <p:sp>
        <p:nvSpPr>
          <p:cNvPr id="26" name="Выноска-облако 25"/>
          <p:cNvSpPr/>
          <p:nvPr/>
        </p:nvSpPr>
        <p:spPr>
          <a:xfrm>
            <a:off x="6855366" y="2246111"/>
            <a:ext cx="1664988" cy="1172435"/>
          </a:xfrm>
          <a:prstGeom prst="cloudCallout">
            <a:avLst>
              <a:gd name="adj1" fmla="val -143915"/>
              <a:gd name="adj2" fmla="val -161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Выноска-облако 24"/>
          <p:cNvSpPr/>
          <p:nvPr/>
        </p:nvSpPr>
        <p:spPr>
          <a:xfrm>
            <a:off x="665521" y="2490110"/>
            <a:ext cx="1638713" cy="1062717"/>
          </a:xfrm>
          <a:prstGeom prst="cloudCallout">
            <a:avLst>
              <a:gd name="adj1" fmla="val 133926"/>
              <a:gd name="adj2" fmla="val -223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Выноска-облако 16"/>
          <p:cNvSpPr/>
          <p:nvPr/>
        </p:nvSpPr>
        <p:spPr>
          <a:xfrm>
            <a:off x="1212851" y="959374"/>
            <a:ext cx="1965302" cy="1241975"/>
          </a:xfrm>
          <a:prstGeom prst="cloudCallout">
            <a:avLst>
              <a:gd name="adj1" fmla="val 79085"/>
              <a:gd name="adj2" fmla="val 630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Выноска-облако 15"/>
          <p:cNvSpPr/>
          <p:nvPr/>
        </p:nvSpPr>
        <p:spPr>
          <a:xfrm>
            <a:off x="6003300" y="862496"/>
            <a:ext cx="1659111" cy="1227047"/>
          </a:xfrm>
          <a:prstGeom prst="cloudCallout">
            <a:avLst>
              <a:gd name="adj1" fmla="val -104095"/>
              <a:gd name="adj2" fmla="val 6844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4745" y="2220343"/>
            <a:ext cx="812420" cy="1008112"/>
          </a:xfrm>
          <a:prstGeom prst="rect">
            <a:avLst/>
          </a:prstGeom>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8386" y="1048938"/>
            <a:ext cx="753959" cy="770883"/>
          </a:xfrm>
          <a:prstGeom prst="rect">
            <a:avLst/>
          </a:prstGeom>
        </p:spPr>
      </p:pic>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3689" y="2626893"/>
            <a:ext cx="640915" cy="728747"/>
          </a:xfrm>
          <a:prstGeom prst="rect">
            <a:avLst/>
          </a:prstGeom>
        </p:spPr>
      </p:pic>
      <p:pic>
        <p:nvPicPr>
          <p:cNvPr id="14" name="Рисунок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5408" y="1113227"/>
            <a:ext cx="892004" cy="898054"/>
          </a:xfrm>
          <a:prstGeom prst="rect">
            <a:avLst/>
          </a:prstGeom>
        </p:spPr>
      </p:pic>
      <p:pic>
        <p:nvPicPr>
          <p:cNvPr id="2" name="Рисунок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7284" y="4027421"/>
            <a:ext cx="821297" cy="608832"/>
          </a:xfrm>
          <a:prstGeom prst="rect">
            <a:avLst/>
          </a:prstGeom>
        </p:spPr>
      </p:pic>
      <p:pic>
        <p:nvPicPr>
          <p:cNvPr id="5" name="Рисунок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10469" y="3916789"/>
            <a:ext cx="804131" cy="853680"/>
          </a:xfrm>
          <a:prstGeom prst="rect">
            <a:avLst/>
          </a:prstGeom>
        </p:spPr>
      </p:pic>
      <p:sp>
        <p:nvSpPr>
          <p:cNvPr id="22" name="Выноска-облако 21"/>
          <p:cNvSpPr/>
          <p:nvPr/>
        </p:nvSpPr>
        <p:spPr>
          <a:xfrm>
            <a:off x="3666595" y="572150"/>
            <a:ext cx="1710231" cy="1080783"/>
          </a:xfrm>
          <a:prstGeom prst="cloudCallout">
            <a:avLst>
              <a:gd name="adj1" fmla="val 1235"/>
              <a:gd name="adj2" fmla="val 7358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2802" y="790645"/>
            <a:ext cx="841506" cy="602132"/>
          </a:xfrm>
          <a:prstGeom prst="rect">
            <a:avLst/>
          </a:prstGeom>
        </p:spPr>
      </p:pic>
      <p:sp>
        <p:nvSpPr>
          <p:cNvPr id="8" name="Заголовок 1"/>
          <p:cNvSpPr txBox="1">
            <a:spLocks/>
          </p:cNvSpPr>
          <p:nvPr/>
        </p:nvSpPr>
        <p:spPr>
          <a:xfrm>
            <a:off x="728692" y="-186178"/>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СОЦИАЛЬНАЯ ИНЖЕНЕРИЯ</a:t>
            </a:r>
            <a:endParaRPr lang="ru-RU" sz="2400" b="1" dirty="0">
              <a:solidFill>
                <a:srgbClr val="CAEAFF"/>
              </a:solidFill>
              <a:latin typeface="HelveticaNeueCyr" panose="02000503040000020004" pitchFamily="2" charset="-52"/>
            </a:endParaRPr>
          </a:p>
        </p:txBody>
      </p:sp>
      <p:pic>
        <p:nvPicPr>
          <p:cNvPr id="23" name="Рисунок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907980" y="3430571"/>
            <a:ext cx="1550220" cy="294706"/>
          </a:xfrm>
          <a:prstGeom prst="rect">
            <a:avLst/>
          </a:prstGeom>
        </p:spPr>
      </p:pic>
      <p:pic>
        <p:nvPicPr>
          <p:cNvPr id="24" name="Рисунок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62729" y="4791134"/>
            <a:ext cx="1678954" cy="319179"/>
          </a:xfrm>
          <a:prstGeom prst="rect">
            <a:avLst/>
          </a:prstGeom>
        </p:spPr>
      </p:pic>
      <p:sp>
        <p:nvSpPr>
          <p:cNvPr id="9" name="Прямоугольник 8"/>
          <p:cNvSpPr/>
          <p:nvPr/>
        </p:nvSpPr>
        <p:spPr>
          <a:xfrm>
            <a:off x="7247526" y="3416133"/>
            <a:ext cx="926857"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Фишинг</a:t>
            </a:r>
            <a:endParaRPr lang="ru-RU" sz="1400" dirty="0"/>
          </a:p>
        </p:txBody>
      </p:sp>
      <p:sp>
        <p:nvSpPr>
          <p:cNvPr id="29" name="Прямоугольник 28"/>
          <p:cNvSpPr/>
          <p:nvPr/>
        </p:nvSpPr>
        <p:spPr>
          <a:xfrm>
            <a:off x="6671204" y="4806457"/>
            <a:ext cx="1693092" cy="307777"/>
          </a:xfrm>
          <a:prstGeom prst="rect">
            <a:avLst/>
          </a:prstGeom>
        </p:spPr>
        <p:txBody>
          <a:bodyPr wrap="none">
            <a:spAutoFit/>
          </a:bodyPr>
          <a:lstStyle/>
          <a:p>
            <a:r>
              <a:rPr lang="ru-RU" sz="1400" dirty="0">
                <a:solidFill>
                  <a:schemeClr val="bg1"/>
                </a:solidFill>
                <a:latin typeface="HelveticaNeueCyr" panose="02000503040000020004" pitchFamily="2" charset="-52"/>
              </a:rPr>
              <a:t>Взлом соцсетей</a:t>
            </a:r>
          </a:p>
        </p:txBody>
      </p:sp>
      <p:pic>
        <p:nvPicPr>
          <p:cNvPr id="30" name="Рисунок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37721" y="2066978"/>
            <a:ext cx="1550220" cy="294706"/>
          </a:xfrm>
          <a:prstGeom prst="rect">
            <a:avLst/>
          </a:prstGeom>
        </p:spPr>
      </p:pic>
      <p:sp>
        <p:nvSpPr>
          <p:cNvPr id="31" name="Прямоугольник 30"/>
          <p:cNvSpPr/>
          <p:nvPr/>
        </p:nvSpPr>
        <p:spPr>
          <a:xfrm>
            <a:off x="6338445" y="2054553"/>
            <a:ext cx="1019831"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Фарминг</a:t>
            </a:r>
            <a:endParaRPr lang="ru-RU" sz="1400" dirty="0"/>
          </a:p>
        </p:txBody>
      </p:sp>
      <p:pic>
        <p:nvPicPr>
          <p:cNvPr id="32" name="Рисунок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1190" y="3537759"/>
            <a:ext cx="1550220" cy="294706"/>
          </a:xfrm>
          <a:prstGeom prst="rect">
            <a:avLst/>
          </a:prstGeom>
        </p:spPr>
      </p:pic>
      <p:sp>
        <p:nvSpPr>
          <p:cNvPr id="33" name="Прямоугольник 32"/>
          <p:cNvSpPr/>
          <p:nvPr/>
        </p:nvSpPr>
        <p:spPr>
          <a:xfrm>
            <a:off x="906487" y="3518306"/>
            <a:ext cx="1183337"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СМС-атаки</a:t>
            </a:r>
            <a:endParaRPr lang="ru-RU" sz="1400" dirty="0"/>
          </a:p>
        </p:txBody>
      </p:sp>
      <p:pic>
        <p:nvPicPr>
          <p:cNvPr id="34" name="Рисунок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5616" y="4844078"/>
            <a:ext cx="1845834" cy="294706"/>
          </a:xfrm>
          <a:prstGeom prst="rect">
            <a:avLst/>
          </a:prstGeom>
        </p:spPr>
      </p:pic>
      <p:sp>
        <p:nvSpPr>
          <p:cNvPr id="35" name="Прямоугольник 34"/>
          <p:cNvSpPr/>
          <p:nvPr/>
        </p:nvSpPr>
        <p:spPr>
          <a:xfrm>
            <a:off x="1174159" y="4835723"/>
            <a:ext cx="1882247"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Дорожное яблоко</a:t>
            </a:r>
            <a:endParaRPr lang="ru-RU" sz="1400" dirty="0"/>
          </a:p>
        </p:txBody>
      </p:sp>
      <p:pic>
        <p:nvPicPr>
          <p:cNvPr id="36" name="Рисунок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0392" y="2180091"/>
            <a:ext cx="1550220" cy="294706"/>
          </a:xfrm>
          <a:prstGeom prst="rect">
            <a:avLst/>
          </a:prstGeom>
        </p:spPr>
      </p:pic>
      <p:sp>
        <p:nvSpPr>
          <p:cNvPr id="37" name="Прямоугольник 36"/>
          <p:cNvSpPr/>
          <p:nvPr/>
        </p:nvSpPr>
        <p:spPr>
          <a:xfrm>
            <a:off x="1735389" y="2165045"/>
            <a:ext cx="896399"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Вишинг</a:t>
            </a:r>
            <a:endParaRPr lang="ru-RU" sz="1400" dirty="0"/>
          </a:p>
        </p:txBody>
      </p:sp>
      <p:pic>
        <p:nvPicPr>
          <p:cNvPr id="38" name="Рисунок 3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5502" y="1936245"/>
            <a:ext cx="1550220" cy="294706"/>
          </a:xfrm>
          <a:prstGeom prst="rect">
            <a:avLst/>
          </a:prstGeom>
        </p:spPr>
      </p:pic>
      <p:sp>
        <p:nvSpPr>
          <p:cNvPr id="39" name="Прямоугольник 38"/>
          <p:cNvSpPr/>
          <p:nvPr/>
        </p:nvSpPr>
        <p:spPr>
          <a:xfrm>
            <a:off x="3918720" y="1913089"/>
            <a:ext cx="1306768" cy="307777"/>
          </a:xfrm>
          <a:prstGeom prst="rect">
            <a:avLst/>
          </a:prstGeom>
        </p:spPr>
        <p:txBody>
          <a:bodyPr wrap="none">
            <a:spAutoFit/>
          </a:bodyPr>
          <a:lstStyle/>
          <a:p>
            <a:r>
              <a:rPr lang="ru-RU" sz="1400" dirty="0" smtClean="0">
                <a:solidFill>
                  <a:schemeClr val="bg1"/>
                </a:solidFill>
                <a:latin typeface="HelveticaNeueCyr" panose="02000503040000020004" pitchFamily="2" charset="-52"/>
              </a:rPr>
              <a:t>Кви про кво</a:t>
            </a:r>
            <a:endParaRPr lang="ru-RU" sz="1400" dirty="0"/>
          </a:p>
        </p:txBody>
      </p:sp>
      <p:pic>
        <p:nvPicPr>
          <p:cNvPr id="40" name="Рисунок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63232" y="2157035"/>
            <a:ext cx="2154230" cy="3071204"/>
          </a:xfrm>
          <a:prstGeom prst="rect">
            <a:avLst/>
          </a:prstGeom>
        </p:spPr>
      </p:pic>
    </p:spTree>
    <p:extLst>
      <p:ext uri="{BB962C8B-B14F-4D97-AF65-F5344CB8AC3E}">
        <p14:creationId xmlns:p14="http://schemas.microsoft.com/office/powerpoint/2010/main" val="3777488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82" y="-5923"/>
            <a:ext cx="9159000" cy="5149423"/>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57" y="248863"/>
            <a:ext cx="920432" cy="594695"/>
          </a:xfrm>
          <a:prstGeom prst="rect">
            <a:avLst/>
          </a:prstGeom>
        </p:spPr>
      </p:pic>
      <p:pic>
        <p:nvPicPr>
          <p:cNvPr id="23" name="Рисунок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2" y="1547245"/>
            <a:ext cx="2144057" cy="2174526"/>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236562"/>
            <a:ext cx="3600400" cy="3651565"/>
          </a:xfrm>
          <a:prstGeom prst="rect">
            <a:avLst/>
          </a:prstGeom>
        </p:spPr>
      </p:pic>
      <p:sp>
        <p:nvSpPr>
          <p:cNvPr id="8" name="Заголовок 1"/>
          <p:cNvSpPr txBox="1">
            <a:spLocks/>
          </p:cNvSpPr>
          <p:nvPr/>
        </p:nvSpPr>
        <p:spPr>
          <a:xfrm>
            <a:off x="685800" y="1302"/>
            <a:ext cx="7772400"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CAEAFF"/>
                </a:solidFill>
                <a:latin typeface="HelveticaNeueCyr" panose="02000503040000020004" pitchFamily="2" charset="-52"/>
              </a:rPr>
              <a:t>«ПРОДАВЦЫ» И «ПОКУПАТЕЛИ»</a:t>
            </a:r>
            <a:endParaRPr lang="ru-RU" sz="2400" b="1" dirty="0">
              <a:solidFill>
                <a:srgbClr val="CAEAFF"/>
              </a:solidFill>
              <a:latin typeface="HelveticaNeueCyr" panose="02000503040000020004" pitchFamily="2" charset="-52"/>
            </a:endParaRPr>
          </a:p>
        </p:txBody>
      </p:sp>
      <p:sp>
        <p:nvSpPr>
          <p:cNvPr id="29" name="Выноска-облако 28"/>
          <p:cNvSpPr/>
          <p:nvPr/>
        </p:nvSpPr>
        <p:spPr>
          <a:xfrm>
            <a:off x="106609" y="1412543"/>
            <a:ext cx="1944216" cy="1302625"/>
          </a:xfrm>
          <a:prstGeom prst="cloudCallout">
            <a:avLst>
              <a:gd name="adj1" fmla="val 9862"/>
              <a:gd name="adj2" fmla="val 996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Рисунок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469952">
            <a:off x="742364" y="1684090"/>
            <a:ext cx="660720" cy="705770"/>
          </a:xfrm>
          <a:prstGeom prst="rect">
            <a:avLst/>
          </a:prstGeom>
        </p:spPr>
      </p:pic>
      <p:sp>
        <p:nvSpPr>
          <p:cNvPr id="30" name="Овал 29"/>
          <p:cNvSpPr/>
          <p:nvPr/>
        </p:nvSpPr>
        <p:spPr>
          <a:xfrm>
            <a:off x="6260087" y="4667838"/>
            <a:ext cx="3060340" cy="536493"/>
          </a:xfrm>
          <a:prstGeom prst="ellipse">
            <a:avLst/>
          </a:prstGeom>
          <a:solidFill>
            <a:srgbClr val="0B1B2F"/>
          </a:solidFill>
          <a:ln>
            <a:noFill/>
          </a:ln>
          <a:effectLst>
            <a:softEdge rad="127000"/>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ru-RU"/>
          </a:p>
        </p:txBody>
      </p:sp>
      <p:sp>
        <p:nvSpPr>
          <p:cNvPr id="32" name="Выноска-облако 31"/>
          <p:cNvSpPr/>
          <p:nvPr/>
        </p:nvSpPr>
        <p:spPr>
          <a:xfrm rot="1006109">
            <a:off x="7084539" y="378293"/>
            <a:ext cx="1630786" cy="1302625"/>
          </a:xfrm>
          <a:prstGeom prst="cloudCallout">
            <a:avLst>
              <a:gd name="adj1" fmla="val 14976"/>
              <a:gd name="adj2" fmla="val 8114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Рисунок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1427" y="3094492"/>
            <a:ext cx="3038804" cy="2351412"/>
          </a:xfrm>
          <a:prstGeom prst="rect">
            <a:avLst/>
          </a:prstGeom>
        </p:spPr>
      </p:pic>
      <p:pic>
        <p:nvPicPr>
          <p:cNvPr id="16" name="Рисунок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88153" y="546210"/>
            <a:ext cx="817682" cy="817682"/>
          </a:xfrm>
          <a:prstGeom prst="rect">
            <a:avLst/>
          </a:prstGeom>
        </p:spPr>
      </p:pic>
      <p:pic>
        <p:nvPicPr>
          <p:cNvPr id="31" name="Рисунок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8494" y="957067"/>
            <a:ext cx="493271" cy="419854"/>
          </a:xfrm>
          <a:prstGeom prst="rect">
            <a:avLst/>
          </a:prstGeom>
        </p:spPr>
      </p:pic>
      <p:pic>
        <p:nvPicPr>
          <p:cNvPr id="20" name="Рисунок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55438" y="929638"/>
            <a:ext cx="3660349" cy="695853"/>
          </a:xfrm>
          <a:prstGeom prst="rect">
            <a:avLst/>
          </a:prstGeom>
        </p:spPr>
      </p:pic>
      <p:sp>
        <p:nvSpPr>
          <p:cNvPr id="2" name="Прямоугольник 1"/>
          <p:cNvSpPr/>
          <p:nvPr/>
        </p:nvSpPr>
        <p:spPr>
          <a:xfrm>
            <a:off x="2932615" y="959594"/>
            <a:ext cx="3398506" cy="646331"/>
          </a:xfrm>
          <a:prstGeom prst="rect">
            <a:avLst/>
          </a:prstGeom>
        </p:spPr>
        <p:txBody>
          <a:bodyPr wrap="square">
            <a:spAutoFit/>
          </a:bodyPr>
          <a:lstStyle/>
          <a:p>
            <a:pPr lvl="0" algn="ctr"/>
            <a:r>
              <a:rPr lang="ru-RU" dirty="0">
                <a:solidFill>
                  <a:schemeClr val="bg1"/>
                </a:solidFill>
                <a:latin typeface="HelveticaNeueCyr" panose="02000503040000020004" pitchFamily="2" charset="-52"/>
              </a:rPr>
              <a:t>Ведите </a:t>
            </a:r>
            <a:r>
              <a:rPr lang="ru-RU" dirty="0" smtClean="0">
                <a:solidFill>
                  <a:schemeClr val="bg1"/>
                </a:solidFill>
                <a:latin typeface="HelveticaNeueCyr" panose="02000503040000020004" pitchFamily="2" charset="-52"/>
              </a:rPr>
              <a:t>переписку  </a:t>
            </a:r>
            <a:r>
              <a:rPr lang="ru-RU" dirty="0">
                <a:solidFill>
                  <a:schemeClr val="bg1"/>
                </a:solidFill>
                <a:latin typeface="HelveticaNeueCyr" panose="02000503040000020004" pitchFamily="2" charset="-52"/>
              </a:rPr>
              <a:t>только </a:t>
            </a:r>
            <a:r>
              <a:rPr lang="ru-RU" dirty="0" smtClean="0">
                <a:solidFill>
                  <a:schemeClr val="bg1"/>
                </a:solidFill>
                <a:latin typeface="HelveticaNeueCyr" panose="02000503040000020004" pitchFamily="2" charset="-52"/>
              </a:rPr>
              <a:t>на интернет-площадке</a:t>
            </a:r>
            <a:endParaRPr lang="ru-RU" dirty="0">
              <a:solidFill>
                <a:schemeClr val="bg1"/>
              </a:solidFill>
              <a:latin typeface="HelveticaNeueCyr" panose="02000503040000020004" pitchFamily="2" charset="-52"/>
            </a:endParaRPr>
          </a:p>
        </p:txBody>
      </p:sp>
      <p:pic>
        <p:nvPicPr>
          <p:cNvPr id="18" name="Рисунок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7778" y="984251"/>
            <a:ext cx="565885" cy="565885"/>
          </a:xfrm>
          <a:prstGeom prst="rect">
            <a:avLst/>
          </a:prstGeom>
        </p:spPr>
      </p:pic>
      <p:pic>
        <p:nvPicPr>
          <p:cNvPr id="22" name="Рисунок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82105" y="1772221"/>
            <a:ext cx="3660349" cy="695853"/>
          </a:xfrm>
          <a:prstGeom prst="rect">
            <a:avLst/>
          </a:prstGeom>
        </p:spPr>
      </p:pic>
      <p:sp>
        <p:nvSpPr>
          <p:cNvPr id="5" name="Прямоугольник 4"/>
          <p:cNvSpPr/>
          <p:nvPr/>
        </p:nvSpPr>
        <p:spPr>
          <a:xfrm>
            <a:off x="2800006" y="1817019"/>
            <a:ext cx="3663724" cy="646331"/>
          </a:xfrm>
          <a:prstGeom prst="rect">
            <a:avLst/>
          </a:prstGeom>
        </p:spPr>
        <p:txBody>
          <a:bodyPr wrap="square">
            <a:spAutoFit/>
          </a:bodyPr>
          <a:lstStyle/>
          <a:p>
            <a:pPr lvl="0" algn="ctr"/>
            <a:r>
              <a:rPr lang="ru-RU" dirty="0">
                <a:solidFill>
                  <a:schemeClr val="bg1"/>
                </a:solidFill>
                <a:latin typeface="HelveticaNeueCyr" panose="02000503040000020004" pitchFamily="2" charset="-52"/>
              </a:rPr>
              <a:t>Не переходите по ссылкам</a:t>
            </a:r>
            <a:r>
              <a:rPr lang="ru-RU" dirty="0" smtClean="0">
                <a:solidFill>
                  <a:schemeClr val="bg1"/>
                </a:solidFill>
                <a:latin typeface="HelveticaNeueCyr" panose="02000503040000020004" pitchFamily="2" charset="-52"/>
              </a:rPr>
              <a:t>,</a:t>
            </a:r>
          </a:p>
          <a:p>
            <a:pPr lvl="0" algn="ctr"/>
            <a:r>
              <a:rPr lang="ru-RU" dirty="0" smtClean="0">
                <a:solidFill>
                  <a:schemeClr val="bg1"/>
                </a:solidFill>
                <a:latin typeface="HelveticaNeueCyr" panose="02000503040000020004" pitchFamily="2" charset="-52"/>
              </a:rPr>
              <a:t> </a:t>
            </a:r>
            <a:r>
              <a:rPr lang="ru-RU" dirty="0">
                <a:solidFill>
                  <a:schemeClr val="bg1"/>
                </a:solidFill>
                <a:latin typeface="HelveticaNeueCyr" panose="02000503040000020004" pitchFamily="2" charset="-52"/>
              </a:rPr>
              <a:t>которые вам высылают </a:t>
            </a:r>
          </a:p>
        </p:txBody>
      </p:sp>
      <p:pic>
        <p:nvPicPr>
          <p:cNvPr id="21" name="Рисунок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85152" y="1854747"/>
            <a:ext cx="565885" cy="565885"/>
          </a:xfrm>
          <a:prstGeom prst="rect">
            <a:avLst/>
          </a:prstGeom>
        </p:spPr>
      </p:pic>
      <p:pic>
        <p:nvPicPr>
          <p:cNvPr id="26" name="Рисунок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6290" y="2621883"/>
            <a:ext cx="3660349" cy="695853"/>
          </a:xfrm>
          <a:prstGeom prst="rect">
            <a:avLst/>
          </a:prstGeom>
        </p:spPr>
      </p:pic>
      <p:pic>
        <p:nvPicPr>
          <p:cNvPr id="27" name="Рисунок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8580" y="2670935"/>
            <a:ext cx="565885" cy="565885"/>
          </a:xfrm>
          <a:prstGeom prst="rect">
            <a:avLst/>
          </a:prstGeom>
        </p:spPr>
      </p:pic>
      <p:sp>
        <p:nvSpPr>
          <p:cNvPr id="6" name="Прямоугольник 5"/>
          <p:cNvSpPr/>
          <p:nvPr/>
        </p:nvSpPr>
        <p:spPr>
          <a:xfrm>
            <a:off x="2987616" y="2663292"/>
            <a:ext cx="3267241" cy="646331"/>
          </a:xfrm>
          <a:prstGeom prst="rect">
            <a:avLst/>
          </a:prstGeom>
        </p:spPr>
        <p:txBody>
          <a:bodyPr wrap="none">
            <a:spAutoFit/>
          </a:bodyPr>
          <a:lstStyle/>
          <a:p>
            <a:pPr algn="ctr"/>
            <a:r>
              <a:rPr lang="ru-RU" dirty="0" smtClean="0">
                <a:solidFill>
                  <a:schemeClr val="bg1"/>
                </a:solidFill>
                <a:latin typeface="HelveticaNeueCyr" panose="02000503040000020004" pitchFamily="2" charset="-52"/>
              </a:rPr>
              <a:t>Проверьте доменное имя</a:t>
            </a:r>
          </a:p>
          <a:p>
            <a:pPr algn="ctr"/>
            <a:r>
              <a:rPr lang="ru-RU" dirty="0" smtClean="0">
                <a:solidFill>
                  <a:schemeClr val="bg1"/>
                </a:solidFill>
                <a:latin typeface="HelveticaNeueCyr" panose="02000503040000020004" pitchFamily="2" charset="-52"/>
              </a:rPr>
              <a:t>сайта</a:t>
            </a:r>
            <a:endParaRPr lang="ru-RU" dirty="0"/>
          </a:p>
        </p:txBody>
      </p:sp>
      <p:pic>
        <p:nvPicPr>
          <p:cNvPr id="28" name="Рисунок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64258" y="3502778"/>
            <a:ext cx="3615484" cy="695853"/>
          </a:xfrm>
          <a:prstGeom prst="rect">
            <a:avLst/>
          </a:prstGeom>
        </p:spPr>
      </p:pic>
      <p:pic>
        <p:nvPicPr>
          <p:cNvPr id="33" name="Рисунок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45255" y="3554889"/>
            <a:ext cx="565885" cy="565885"/>
          </a:xfrm>
          <a:prstGeom prst="rect">
            <a:avLst/>
          </a:prstGeom>
        </p:spPr>
      </p:pic>
      <p:sp>
        <p:nvSpPr>
          <p:cNvPr id="9" name="Прямоугольник 8"/>
          <p:cNvSpPr/>
          <p:nvPr/>
        </p:nvSpPr>
        <p:spPr>
          <a:xfrm>
            <a:off x="3259585" y="3563517"/>
            <a:ext cx="2744566" cy="646331"/>
          </a:xfrm>
          <a:prstGeom prst="rect">
            <a:avLst/>
          </a:prstGeom>
        </p:spPr>
        <p:txBody>
          <a:bodyPr wrap="square">
            <a:spAutoFit/>
          </a:bodyPr>
          <a:lstStyle/>
          <a:p>
            <a:pPr lvl="0" algn="ctr"/>
            <a:r>
              <a:rPr lang="ru-RU" dirty="0" smtClean="0">
                <a:solidFill>
                  <a:schemeClr val="bg1"/>
                </a:solidFill>
                <a:latin typeface="HelveticaNeueCyr" panose="02000503040000020004" pitchFamily="2" charset="-52"/>
              </a:rPr>
              <a:t>Обратите </a:t>
            </a:r>
            <a:r>
              <a:rPr lang="ru-RU" dirty="0">
                <a:solidFill>
                  <a:schemeClr val="bg1"/>
                </a:solidFill>
                <a:latin typeface="HelveticaNeueCyr" panose="02000503040000020004" pitchFamily="2" charset="-52"/>
              </a:rPr>
              <a:t>внимание на </a:t>
            </a:r>
            <a:r>
              <a:rPr lang="ru-RU" dirty="0" smtClean="0">
                <a:solidFill>
                  <a:schemeClr val="bg1"/>
                </a:solidFill>
                <a:latin typeface="HelveticaNeueCyr" panose="02000503040000020004" pitchFamily="2" charset="-52"/>
              </a:rPr>
              <a:t>ошибки</a:t>
            </a:r>
            <a:r>
              <a:rPr lang="ru-RU" dirty="0">
                <a:solidFill>
                  <a:schemeClr val="bg1"/>
                </a:solidFill>
                <a:latin typeface="HelveticaNeueCyr" panose="02000503040000020004" pitchFamily="2" charset="-52"/>
              </a:rPr>
              <a:t> </a:t>
            </a:r>
            <a:r>
              <a:rPr lang="ru-RU" dirty="0" smtClean="0">
                <a:solidFill>
                  <a:schemeClr val="bg1"/>
                </a:solidFill>
                <a:latin typeface="HelveticaNeueCyr" panose="02000503040000020004" pitchFamily="2" charset="-52"/>
              </a:rPr>
              <a:t>на сайте</a:t>
            </a:r>
            <a:endParaRPr lang="ru-RU" dirty="0">
              <a:solidFill>
                <a:schemeClr val="bg1"/>
              </a:solidFill>
              <a:latin typeface="HelveticaNeueCyr" panose="02000503040000020004" pitchFamily="2" charset="-52"/>
            </a:endParaRPr>
          </a:p>
        </p:txBody>
      </p:sp>
      <p:grpSp>
        <p:nvGrpSpPr>
          <p:cNvPr id="3" name="Группа 2"/>
          <p:cNvGrpSpPr/>
          <p:nvPr/>
        </p:nvGrpSpPr>
        <p:grpSpPr>
          <a:xfrm>
            <a:off x="4036791" y="4373783"/>
            <a:ext cx="820187" cy="583347"/>
            <a:chOff x="3757078" y="4212561"/>
            <a:chExt cx="1332210" cy="904574"/>
          </a:xfrm>
        </p:grpSpPr>
        <p:sp>
          <p:nvSpPr>
            <p:cNvPr id="34" name="Стрелка влево 33"/>
            <p:cNvSpPr/>
            <p:nvPr/>
          </p:nvSpPr>
          <p:spPr>
            <a:xfrm rot="10800000">
              <a:off x="3757078" y="4212561"/>
              <a:ext cx="936105" cy="504056"/>
            </a:xfrm>
            <a:prstGeom prst="leftArrow">
              <a:avLst>
                <a:gd name="adj1" fmla="val 37343"/>
                <a:gd name="adj2" fmla="val 795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Стрелка влево 34"/>
            <p:cNvSpPr/>
            <p:nvPr/>
          </p:nvSpPr>
          <p:spPr>
            <a:xfrm>
              <a:off x="4153184" y="4613079"/>
              <a:ext cx="936104" cy="504056"/>
            </a:xfrm>
            <a:prstGeom prst="leftArrow">
              <a:avLst>
                <a:gd name="adj1" fmla="val 37343"/>
                <a:gd name="adj2" fmla="val 795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pic>
        <p:nvPicPr>
          <p:cNvPr id="36" name="Рисунок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5728" y="1004684"/>
            <a:ext cx="825100" cy="674803"/>
          </a:xfrm>
          <a:prstGeom prst="rect">
            <a:avLst/>
          </a:prstGeom>
        </p:spPr>
      </p:pic>
      <p:pic>
        <p:nvPicPr>
          <p:cNvPr id="37" name="Рисунок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6393" y="3948778"/>
            <a:ext cx="587511" cy="480492"/>
          </a:xfrm>
          <a:prstGeom prst="rect">
            <a:avLst/>
          </a:prstGeom>
        </p:spPr>
      </p:pic>
      <p:pic>
        <p:nvPicPr>
          <p:cNvPr id="38" name="Рисунок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72200" y="1601910"/>
            <a:ext cx="2412268" cy="3420885"/>
          </a:xfrm>
          <a:prstGeom prst="rect">
            <a:avLst/>
          </a:prstGeom>
        </p:spPr>
      </p:pic>
    </p:spTree>
    <p:extLst>
      <p:ext uri="{BB962C8B-B14F-4D97-AF65-F5344CB8AC3E}">
        <p14:creationId xmlns:p14="http://schemas.microsoft.com/office/powerpoint/2010/main" val="157246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2663</TotalTime>
  <Words>5154</Words>
  <Application>Microsoft Office PowerPoint</Application>
  <PresentationFormat>Экран (16:9)</PresentationFormat>
  <Paragraphs>247</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HelveticaNeueCyr</vt:lpstr>
      <vt:lpstr>Тема Office</vt:lpstr>
      <vt:lpstr>БЕРЕГИ СЕБЯ  И СВОИ ДЕНЬГИ!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БЕРЕГИ СЕБЯ И СВОИ ДЕНЬГИ!</dc:title>
  <dc:creator>All</dc:creator>
  <cp:lastModifiedBy>Сакович Ю.В.</cp:lastModifiedBy>
  <cp:revision>248</cp:revision>
  <dcterms:created xsi:type="dcterms:W3CDTF">2021-01-28T06:11:23Z</dcterms:created>
  <dcterms:modified xsi:type="dcterms:W3CDTF">2021-02-18T11:18:26Z</dcterms:modified>
</cp:coreProperties>
</file>